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hGtR3Mde88hp74omF/CYIcC+sR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80D7C5-E34A-40E1-816C-22A57BBF49F5}">
  <a:tblStyle styleId="{1480D7C5-E34A-40E1-816C-22A57BBF49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a0aad7684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ea0aad7684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8c5b43dec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e8c5b43dec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8c5b43dec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8c5b43dec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8c5b43dec_3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e8c5b43dec_3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8c5b43dec_5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e8c5b43dec_5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9cb3e217f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e9cb3e217f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9cb3e217f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서울시 가구원 통계 데이터에서 4인 가구와 1인 가구를 추출 후 시각화를 했을 때, 2019년부터 1인가구가 4인 가구 수를 앞지르는 것을 볼 수 있습니다.</a:t>
            </a:r>
            <a:endParaRPr/>
          </a:p>
        </p:txBody>
      </p:sp>
      <p:sp>
        <p:nvSpPr>
          <p:cNvPr id="420" name="Google Shape;420;ge9cb3e217f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9cb3e217f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e9cb3e217f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9cb3e217f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e9cb3e217f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a0aad7684_5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ea0aad7684_5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a0aad7684_5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ea0aad7684_5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a0aad7684_5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5" name="Google Shape;535;gea0aad7684_5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a12813e6a_4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ea12813e6a_4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a12813e6a_4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ea12813e6a_4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12813e6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ea12813e6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9a915d5f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e9a915d5f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8c5b43dec_5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e8c5b43dec_5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각형 2개, 단색 하나와 가로줄로 채워진 것 하나" id="17" name="Google Shape;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6707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2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p4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4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빈 화면">
  <p:cSld name="7_빈 화면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3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빈 화면">
  <p:cSld name="4_빈 화면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44"/>
          <p:cNvCxnSpPr/>
          <p:nvPr/>
        </p:nvCxnSpPr>
        <p:spPr>
          <a:xfrm>
            <a:off x="584200" y="11430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44"/>
          <p:cNvCxnSpPr/>
          <p:nvPr/>
        </p:nvCxnSpPr>
        <p:spPr>
          <a:xfrm>
            <a:off x="584200" y="65278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44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44"/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4"/>
          <p:cNvSpPr txBox="1"/>
          <p:nvPr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빈 화면">
  <p:cSld name="5_빈 화면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45"/>
          <p:cNvCxnSpPr/>
          <p:nvPr/>
        </p:nvCxnSpPr>
        <p:spPr>
          <a:xfrm>
            <a:off x="584200" y="11430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45"/>
          <p:cNvCxnSpPr/>
          <p:nvPr/>
        </p:nvCxnSpPr>
        <p:spPr>
          <a:xfrm>
            <a:off x="584200" y="65278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45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45"/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5"/>
          <p:cNvSpPr txBox="1"/>
          <p:nvPr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6" name="Google Shape;116;p4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4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4" name="Google Shape;124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빈 화면">
  <p:cSld name="2_빈 화면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34"/>
          <p:cNvCxnSpPr/>
          <p:nvPr/>
        </p:nvCxnSpPr>
        <p:spPr>
          <a:xfrm>
            <a:off x="584200" y="11430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" name="Google Shape;26;p34"/>
          <p:cNvCxnSpPr/>
          <p:nvPr/>
        </p:nvCxnSpPr>
        <p:spPr>
          <a:xfrm>
            <a:off x="584200" y="65278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34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34"/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4"/>
          <p:cNvSpPr txBox="1"/>
          <p:nvPr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35"/>
          <p:cNvCxnSpPr/>
          <p:nvPr/>
        </p:nvCxnSpPr>
        <p:spPr>
          <a:xfrm>
            <a:off x="584200" y="11430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35"/>
          <p:cNvCxnSpPr/>
          <p:nvPr/>
        </p:nvCxnSpPr>
        <p:spPr>
          <a:xfrm>
            <a:off x="584200" y="65278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35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35"/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5"/>
          <p:cNvSpPr txBox="1"/>
          <p:nvPr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빈 화면">
  <p:cSld name="3_빈 화면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36"/>
          <p:cNvCxnSpPr/>
          <p:nvPr/>
        </p:nvCxnSpPr>
        <p:spPr>
          <a:xfrm>
            <a:off x="584200" y="11430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" name="Google Shape;44;p36"/>
          <p:cNvCxnSpPr/>
          <p:nvPr/>
        </p:nvCxnSpPr>
        <p:spPr>
          <a:xfrm>
            <a:off x="584200" y="6527800"/>
            <a:ext cx="116078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" name="Google Shape;45;p36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36"/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6"/>
          <p:cNvSpPr txBox="1"/>
          <p:nvPr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1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ublic.tableau.com/app/profile/.72102822/viz/_Apt/sheet0" TargetMode="External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8.png"/><Relationship Id="rId7" Type="http://schemas.openxmlformats.org/officeDocument/2006/relationships/image" Target="../media/image46.png"/><Relationship Id="rId8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Relationship Id="rId6" Type="http://schemas.openxmlformats.org/officeDocument/2006/relationships/image" Target="../media/image61.png"/><Relationship Id="rId7" Type="http://schemas.openxmlformats.org/officeDocument/2006/relationships/image" Target="../media/image55.png"/><Relationship Id="rId8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Relationship Id="rId4" Type="http://schemas.openxmlformats.org/officeDocument/2006/relationships/image" Target="../media/image50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7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hankyung.com/realestate/article/202101234818e" TargetMode="External"/><Relationship Id="rId10" Type="http://schemas.openxmlformats.org/officeDocument/2006/relationships/hyperlink" Target="https://www.edaily.co.kr/news/read?newsId=01210326619108880&amp;mediaCodeNo=257" TargetMode="External"/><Relationship Id="rId12" Type="http://schemas.openxmlformats.org/officeDocument/2006/relationships/hyperlink" Target="https://www.hankookilbo.com/News/Read/A2021081811340001032?did=N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rtdown.molit.go.kr/" TargetMode="External"/><Relationship Id="rId4" Type="http://schemas.openxmlformats.org/officeDocument/2006/relationships/hyperlink" Target="https://kosis.kr/statHtml/statHtml.do?orgId=101&amp;tblId=DT_1JC1505" TargetMode="External"/><Relationship Id="rId9" Type="http://schemas.openxmlformats.org/officeDocument/2006/relationships/hyperlink" Target="https://www.fnnews.com/news/202108021835200249" TargetMode="External"/><Relationship Id="rId5" Type="http://schemas.openxmlformats.org/officeDocument/2006/relationships/hyperlink" Target="https://data.seoul.go.kr/dataList/10996/S/2/datasetView.do" TargetMode="External"/><Relationship Id="rId6" Type="http://schemas.openxmlformats.org/officeDocument/2006/relationships/hyperlink" Target="https://kremap.krihs.re.kr/File/WP19-23%20%ec%8b%a4%ea%b1%b0%eb%9e%98%20%eb%8d%b0%ec%9d%b4%ed%84%b0%ec%99%80%20GIS%eb%a5%bc%20%ed%99%9c%ec%9a%a9%ed%95%9c%20%ec%95%84%ed%8c%8c%ed%8a%b8%20%ea%b0%80%ea%b2%a9%20%eb%b0%8f%20%ea%b1%b0%eb%9e%98%eb%9f%89%20%eb%b3%80%ed%99%94%eb%b6%84%ec%84%9d.pdf.pdf" TargetMode="External"/><Relationship Id="rId7" Type="http://schemas.openxmlformats.org/officeDocument/2006/relationships/hyperlink" Target="https://www.dailypop.kr/news/articleView.html?idxno=49937" TargetMode="External"/><Relationship Id="rId8" Type="http://schemas.openxmlformats.org/officeDocument/2006/relationships/hyperlink" Target="https://www.ajunews.com/view/20210806152815559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7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72.png"/><Relationship Id="rId8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2286000" y="4607000"/>
            <a:ext cx="9463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</a:rPr>
              <a:t>서울시 아파트 실거래 데이터를 활용한</a:t>
            </a:r>
            <a:endParaRPr sz="3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아파트 규모별 수요 예측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45" name="Google Shape;145;p1"/>
          <p:cNvSpPr txBox="1"/>
          <p:nvPr/>
        </p:nvSpPr>
        <p:spPr>
          <a:xfrm>
            <a:off x="2029550" y="2769508"/>
            <a:ext cx="1567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</a:rPr>
              <a:t>2조</a:t>
            </a:r>
            <a:endParaRPr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일석이조</a:t>
            </a:r>
            <a:endParaRPr b="1" sz="2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김민규 (팀장)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인태우 노명철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안지해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6" name="Google Shape;146;p1"/>
          <p:cNvSpPr txBox="1"/>
          <p:nvPr/>
        </p:nvSpPr>
        <p:spPr>
          <a:xfrm>
            <a:off x="10885425" y="5658200"/>
            <a:ext cx="122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20</a:t>
            </a: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21.0</a:t>
            </a:r>
            <a:r>
              <a:rPr lang="en-US" sz="1500">
                <a:solidFill>
                  <a:schemeClr val="lt1"/>
                </a:solidFill>
              </a:rPr>
              <a:t>8</a:t>
            </a: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500">
                <a:solidFill>
                  <a:schemeClr val="lt1"/>
                </a:solidFill>
              </a:rPr>
              <a:t>20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16"/>
          <p:cNvCxnSpPr/>
          <p:nvPr/>
        </p:nvCxnSpPr>
        <p:spPr>
          <a:xfrm>
            <a:off x="1443787" y="2087000"/>
            <a:ext cx="2400" cy="4258500"/>
          </a:xfrm>
          <a:prstGeom prst="straightConnector1">
            <a:avLst/>
          </a:prstGeom>
          <a:noFill/>
          <a:ln cap="flat" cmpd="sng" w="76200">
            <a:solidFill>
              <a:srgbClr val="CAD7E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1" name="Google Shape;291;p16"/>
          <p:cNvSpPr txBox="1"/>
          <p:nvPr/>
        </p:nvSpPr>
        <p:spPr>
          <a:xfrm>
            <a:off x="3242625" y="5183708"/>
            <a:ext cx="284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</a:rPr>
              <a:t>서울시 아파트 실거래가</a:t>
            </a:r>
            <a:endParaRPr b="1" sz="1700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</a:rPr>
              <a:t>국토교통부</a:t>
            </a:r>
            <a:endParaRPr sz="1500">
              <a:solidFill>
                <a:srgbClr val="3F3F3F"/>
              </a:solidFill>
            </a:endParaRPr>
          </a:p>
        </p:txBody>
      </p:sp>
      <p:sp>
        <p:nvSpPr>
          <p:cNvPr id="292" name="Google Shape;292;p16"/>
          <p:cNvSpPr txBox="1"/>
          <p:nvPr/>
        </p:nvSpPr>
        <p:spPr>
          <a:xfrm>
            <a:off x="618450" y="152400"/>
            <a:ext cx="226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DBMS</a:t>
            </a:r>
            <a:endParaRPr b="1"/>
          </a:p>
        </p:txBody>
      </p:sp>
      <p:pic>
        <p:nvPicPr>
          <p:cNvPr id="293" name="Google Shape;2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500" y="1927575"/>
            <a:ext cx="4306161" cy="2853075"/>
          </a:xfrm>
          <a:prstGeom prst="rect">
            <a:avLst/>
          </a:prstGeom>
          <a:noFill/>
          <a:ln cap="flat" cmpd="sng" w="9525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075" y="1927575"/>
            <a:ext cx="4688451" cy="2853075"/>
          </a:xfrm>
          <a:prstGeom prst="rect">
            <a:avLst/>
          </a:prstGeom>
          <a:noFill/>
          <a:ln cap="flat" cmpd="sng" w="9525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16"/>
          <p:cNvSpPr txBox="1"/>
          <p:nvPr/>
        </p:nvSpPr>
        <p:spPr>
          <a:xfrm>
            <a:off x="7677750" y="5183708"/>
            <a:ext cx="323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</a:rPr>
              <a:t>서울시 가구원통계</a:t>
            </a:r>
            <a:endParaRPr b="1" sz="1700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</a:rPr>
              <a:t>국가통계포털</a:t>
            </a:r>
            <a:endParaRPr sz="1500">
              <a:solidFill>
                <a:srgbClr val="3F3F3F"/>
              </a:solidFill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861800" y="2364875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19050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수집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861800" y="3275599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적재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861800" y="4186322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처리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861800" y="5097046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분석/응용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 txBox="1"/>
          <p:nvPr/>
        </p:nvSpPr>
        <p:spPr>
          <a:xfrm>
            <a:off x="922527" y="1430788"/>
            <a:ext cx="1044900" cy="4770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단계</a:t>
            </a:r>
            <a:endParaRPr b="1" sz="2400">
              <a:solidFill>
                <a:schemeClr val="dk2"/>
              </a:solidFill>
            </a:endParaRPr>
          </a:p>
        </p:txBody>
      </p:sp>
      <p:cxnSp>
        <p:nvCxnSpPr>
          <p:cNvPr id="301" name="Google Shape;301;p16"/>
          <p:cNvCxnSpPr/>
          <p:nvPr/>
        </p:nvCxnSpPr>
        <p:spPr>
          <a:xfrm>
            <a:off x="2022275" y="2670450"/>
            <a:ext cx="325800" cy="0"/>
          </a:xfrm>
          <a:prstGeom prst="straightConnector1">
            <a:avLst/>
          </a:prstGeom>
          <a:noFill/>
          <a:ln cap="flat" cmpd="sng" w="19050">
            <a:solidFill>
              <a:srgbClr val="008F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16"/>
          <p:cNvSpPr txBox="1"/>
          <p:nvPr/>
        </p:nvSpPr>
        <p:spPr>
          <a:xfrm>
            <a:off x="584200" y="708500"/>
            <a:ext cx="33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2.1</a:t>
            </a:r>
            <a:r>
              <a:rPr b="1" lang="en-US" sz="1800">
                <a:solidFill>
                  <a:srgbClr val="3F3F3F"/>
                </a:solidFill>
              </a:rPr>
              <a:t> Data 수집/저장 흐름도</a:t>
            </a:r>
            <a:endParaRPr b="1">
              <a:solidFill>
                <a:srgbClr val="323F4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gea0aad7684_0_34"/>
          <p:cNvCxnSpPr/>
          <p:nvPr/>
        </p:nvCxnSpPr>
        <p:spPr>
          <a:xfrm>
            <a:off x="1443787" y="2087000"/>
            <a:ext cx="2400" cy="4258500"/>
          </a:xfrm>
          <a:prstGeom prst="straightConnector1">
            <a:avLst/>
          </a:prstGeom>
          <a:noFill/>
          <a:ln cap="flat" cmpd="sng" w="76200">
            <a:solidFill>
              <a:srgbClr val="CAD7E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8" name="Google Shape;308;gea0aad7684_0_34"/>
          <p:cNvSpPr txBox="1"/>
          <p:nvPr/>
        </p:nvSpPr>
        <p:spPr>
          <a:xfrm>
            <a:off x="618450" y="152400"/>
            <a:ext cx="226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DBMS</a:t>
            </a:r>
            <a:endParaRPr b="1"/>
          </a:p>
        </p:txBody>
      </p:sp>
      <p:sp>
        <p:nvSpPr>
          <p:cNvPr id="309" name="Google Shape;309;gea0aad7684_0_34"/>
          <p:cNvSpPr/>
          <p:nvPr/>
        </p:nvSpPr>
        <p:spPr>
          <a:xfrm>
            <a:off x="861800" y="2364875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19050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수집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ea0aad7684_0_34"/>
          <p:cNvSpPr/>
          <p:nvPr/>
        </p:nvSpPr>
        <p:spPr>
          <a:xfrm>
            <a:off x="861800" y="3275599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적재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ea0aad7684_0_34"/>
          <p:cNvSpPr/>
          <p:nvPr/>
        </p:nvSpPr>
        <p:spPr>
          <a:xfrm>
            <a:off x="861800" y="4186322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처리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ea0aad7684_0_34"/>
          <p:cNvSpPr/>
          <p:nvPr/>
        </p:nvSpPr>
        <p:spPr>
          <a:xfrm>
            <a:off x="861800" y="5097046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분석/응용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ea0aad7684_0_34"/>
          <p:cNvSpPr txBox="1"/>
          <p:nvPr/>
        </p:nvSpPr>
        <p:spPr>
          <a:xfrm>
            <a:off x="922527" y="1430788"/>
            <a:ext cx="1044900" cy="4770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단계</a:t>
            </a:r>
            <a:endParaRPr b="1" sz="2400">
              <a:solidFill>
                <a:schemeClr val="dk2"/>
              </a:solidFill>
            </a:endParaRPr>
          </a:p>
        </p:txBody>
      </p:sp>
      <p:cxnSp>
        <p:nvCxnSpPr>
          <p:cNvPr id="314" name="Google Shape;314;gea0aad7684_0_34"/>
          <p:cNvCxnSpPr/>
          <p:nvPr/>
        </p:nvCxnSpPr>
        <p:spPr>
          <a:xfrm>
            <a:off x="2022275" y="2670450"/>
            <a:ext cx="325800" cy="0"/>
          </a:xfrm>
          <a:prstGeom prst="straightConnector1">
            <a:avLst/>
          </a:prstGeom>
          <a:noFill/>
          <a:ln cap="flat" cmpd="sng" w="19050">
            <a:solidFill>
              <a:srgbClr val="008F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gea0aad7684_0_34"/>
          <p:cNvSpPr txBox="1"/>
          <p:nvPr/>
        </p:nvSpPr>
        <p:spPr>
          <a:xfrm>
            <a:off x="584200" y="708500"/>
            <a:ext cx="33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2.1</a:t>
            </a:r>
            <a:r>
              <a:rPr b="1" lang="en-US" sz="1800">
                <a:solidFill>
                  <a:srgbClr val="3F3F3F"/>
                </a:solidFill>
              </a:rPr>
              <a:t> Data 수집/저장 흐름도</a:t>
            </a:r>
            <a:endParaRPr b="1">
              <a:solidFill>
                <a:srgbClr val="323F4F"/>
              </a:solidFill>
            </a:endParaRPr>
          </a:p>
        </p:txBody>
      </p:sp>
      <p:pic>
        <p:nvPicPr>
          <p:cNvPr id="316" name="Google Shape;316;gea0aad7684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337" y="1537357"/>
            <a:ext cx="6373479" cy="2306792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gea0aad7684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750" y="2757850"/>
            <a:ext cx="4405479" cy="24164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gea0aad7684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500" y="3698786"/>
            <a:ext cx="2983324" cy="257979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gea0aad7684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8361" y="4532300"/>
            <a:ext cx="4692340" cy="1920575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0" name="Google Shape;320;gea0aad7684_0_34"/>
          <p:cNvSpPr/>
          <p:nvPr/>
        </p:nvSpPr>
        <p:spPr>
          <a:xfrm>
            <a:off x="10129625" y="5401146"/>
            <a:ext cx="913800" cy="965100"/>
          </a:xfrm>
          <a:prstGeom prst="ellipse">
            <a:avLst/>
          </a:prstGeom>
          <a:solidFill>
            <a:srgbClr val="008F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gea0aad7684_0_34"/>
          <p:cNvPicPr preferRelativeResize="0"/>
          <p:nvPr/>
        </p:nvPicPr>
        <p:blipFill rotWithShape="1">
          <a:blip r:embed="rId7">
            <a:alphaModFix/>
          </a:blip>
          <a:srcRect b="-4255" l="2570" r="-2569" t="10525"/>
          <a:stretch/>
        </p:blipFill>
        <p:spPr>
          <a:xfrm>
            <a:off x="10225285" y="5628546"/>
            <a:ext cx="746868" cy="56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ea0aad7684_0_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12264" y="5246100"/>
            <a:ext cx="553947" cy="22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ea0aad7684_0_34"/>
          <p:cNvSpPr/>
          <p:nvPr/>
        </p:nvSpPr>
        <p:spPr>
          <a:xfrm>
            <a:off x="10923608" y="5413526"/>
            <a:ext cx="913800" cy="949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ea0aad7684_0_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01609" y="5502250"/>
            <a:ext cx="561667" cy="75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ea0aad7684_0_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16389" y="5246100"/>
            <a:ext cx="913744" cy="21053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ea0aad7684_0_34"/>
          <p:cNvSpPr/>
          <p:nvPr/>
        </p:nvSpPr>
        <p:spPr>
          <a:xfrm>
            <a:off x="9016832" y="2376047"/>
            <a:ext cx="2942700" cy="187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7" name="Google Shape;327;gea0aad7684_0_34"/>
          <p:cNvGraphicFramePr/>
          <p:nvPr/>
        </p:nvGraphicFramePr>
        <p:xfrm>
          <a:off x="9085219" y="2445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{1480D7C5-E34A-40E1-816C-22A57BBF49F5}</a:tableStyleId>
              </a:tblPr>
              <a:tblGrid>
                <a:gridCol w="1350850"/>
                <a:gridCol w="1447550"/>
              </a:tblGrid>
              <a:tr h="3882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3F3F3F"/>
                          </a:solidFill>
                        </a:rPr>
                        <a:t>수집된 Data</a:t>
                      </a:r>
                      <a:r>
                        <a:rPr lang="en-US" sz="1100">
                          <a:solidFill>
                            <a:srgbClr val="3F3F3F"/>
                          </a:solidFill>
                        </a:rPr>
                        <a:t> (범위 : 서울시)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7E0"/>
                    </a:solidFill>
                  </a:tcPr>
                </a:tc>
                <a:tc hMerge="1"/>
              </a:tr>
              <a:tr h="34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아파트 실거래가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가구원 통계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603,058 x 11 colum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158 </a:t>
                      </a: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x 11 colum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6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오피스텔 실거래가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거처의 종류별 가구원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256,056 </a:t>
                      </a: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x 11 colum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210 x 8 colum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8c5b43dec_3_5"/>
          <p:cNvSpPr txBox="1"/>
          <p:nvPr/>
        </p:nvSpPr>
        <p:spPr>
          <a:xfrm>
            <a:off x="3529600" y="5401855"/>
            <a:ext cx="279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</a:rPr>
              <a:t>AWS 인스턴스 실행</a:t>
            </a:r>
            <a:endParaRPr sz="1700">
              <a:solidFill>
                <a:srgbClr val="3F3F3F"/>
              </a:solidFill>
            </a:endParaRPr>
          </a:p>
        </p:txBody>
      </p:sp>
      <p:sp>
        <p:nvSpPr>
          <p:cNvPr id="333" name="Google Shape;333;ge8c5b43dec_3_5"/>
          <p:cNvSpPr txBox="1"/>
          <p:nvPr/>
        </p:nvSpPr>
        <p:spPr>
          <a:xfrm>
            <a:off x="618450" y="152400"/>
            <a:ext cx="226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DBMS</a:t>
            </a:r>
            <a:endParaRPr b="1"/>
          </a:p>
        </p:txBody>
      </p:sp>
      <p:sp>
        <p:nvSpPr>
          <p:cNvPr id="334" name="Google Shape;334;ge8c5b43dec_3_5"/>
          <p:cNvSpPr txBox="1"/>
          <p:nvPr/>
        </p:nvSpPr>
        <p:spPr>
          <a:xfrm>
            <a:off x="7791362" y="5401855"/>
            <a:ext cx="323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</a:rPr>
              <a:t>Putty - Linux 연결</a:t>
            </a:r>
            <a:endParaRPr sz="1700">
              <a:solidFill>
                <a:srgbClr val="3F3F3F"/>
              </a:solidFill>
            </a:endParaRPr>
          </a:p>
        </p:txBody>
      </p:sp>
      <p:pic>
        <p:nvPicPr>
          <p:cNvPr id="335" name="Google Shape;335;ge8c5b43dec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474" y="2184550"/>
            <a:ext cx="4716652" cy="2690049"/>
          </a:xfrm>
          <a:prstGeom prst="rect">
            <a:avLst/>
          </a:prstGeom>
          <a:noFill/>
          <a:ln cap="flat" cmpd="sng" w="9525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6" name="Google Shape;336;ge8c5b43dec_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850" y="1634050"/>
            <a:ext cx="3584125" cy="3486250"/>
          </a:xfrm>
          <a:prstGeom prst="rect">
            <a:avLst/>
          </a:prstGeom>
          <a:noFill/>
          <a:ln cap="flat" cmpd="sng" w="9525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7" name="Google Shape;337;ge8c5b43dec_3_5"/>
          <p:cNvCxnSpPr/>
          <p:nvPr/>
        </p:nvCxnSpPr>
        <p:spPr>
          <a:xfrm>
            <a:off x="1429037" y="2095575"/>
            <a:ext cx="2400" cy="4258500"/>
          </a:xfrm>
          <a:prstGeom prst="straightConnector1">
            <a:avLst/>
          </a:prstGeom>
          <a:noFill/>
          <a:ln cap="flat" cmpd="sng" w="76200">
            <a:solidFill>
              <a:srgbClr val="CAD7E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8" name="Google Shape;338;ge8c5b43dec_3_5"/>
          <p:cNvSpPr/>
          <p:nvPr/>
        </p:nvSpPr>
        <p:spPr>
          <a:xfrm>
            <a:off x="847050" y="2373450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수집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e8c5b43dec_3_5"/>
          <p:cNvSpPr/>
          <p:nvPr/>
        </p:nvSpPr>
        <p:spPr>
          <a:xfrm>
            <a:off x="847050" y="3284174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19050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적재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e8c5b43dec_3_5"/>
          <p:cNvSpPr/>
          <p:nvPr/>
        </p:nvSpPr>
        <p:spPr>
          <a:xfrm>
            <a:off x="847050" y="4194897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처리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e8c5b43dec_3_5"/>
          <p:cNvSpPr/>
          <p:nvPr/>
        </p:nvSpPr>
        <p:spPr>
          <a:xfrm>
            <a:off x="847050" y="5105621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분석/응용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e8c5b43dec_3_5"/>
          <p:cNvSpPr txBox="1"/>
          <p:nvPr/>
        </p:nvSpPr>
        <p:spPr>
          <a:xfrm>
            <a:off x="907777" y="1439363"/>
            <a:ext cx="1044900" cy="4770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단계</a:t>
            </a:r>
            <a:endParaRPr b="1" sz="2400">
              <a:solidFill>
                <a:schemeClr val="dk2"/>
              </a:solidFill>
            </a:endParaRPr>
          </a:p>
        </p:txBody>
      </p:sp>
      <p:cxnSp>
        <p:nvCxnSpPr>
          <p:cNvPr id="343" name="Google Shape;343;ge8c5b43dec_3_5"/>
          <p:cNvCxnSpPr/>
          <p:nvPr/>
        </p:nvCxnSpPr>
        <p:spPr>
          <a:xfrm>
            <a:off x="2007525" y="3593425"/>
            <a:ext cx="325800" cy="0"/>
          </a:xfrm>
          <a:prstGeom prst="straightConnector1">
            <a:avLst/>
          </a:prstGeom>
          <a:noFill/>
          <a:ln cap="flat" cmpd="sng" w="19050">
            <a:solidFill>
              <a:srgbClr val="008F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ge8c5b43dec_3_5"/>
          <p:cNvSpPr txBox="1"/>
          <p:nvPr/>
        </p:nvSpPr>
        <p:spPr>
          <a:xfrm>
            <a:off x="584200" y="708500"/>
            <a:ext cx="33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2.1</a:t>
            </a:r>
            <a:r>
              <a:rPr b="1" lang="en-US" sz="1800">
                <a:solidFill>
                  <a:srgbClr val="3F3F3F"/>
                </a:solidFill>
              </a:rPr>
              <a:t> Data 수집/저장 흐름도</a:t>
            </a:r>
            <a:endParaRPr b="1">
              <a:solidFill>
                <a:srgbClr val="323F4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8c5b43dec_3_18"/>
          <p:cNvSpPr txBox="1"/>
          <p:nvPr/>
        </p:nvSpPr>
        <p:spPr>
          <a:xfrm>
            <a:off x="3403413" y="5278768"/>
            <a:ext cx="279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</a:rPr>
              <a:t>AWS 인스턴스 실행</a:t>
            </a:r>
            <a:endParaRPr sz="1700">
              <a:solidFill>
                <a:srgbClr val="3F3F3F"/>
              </a:solidFill>
            </a:endParaRPr>
          </a:p>
        </p:txBody>
      </p:sp>
      <p:sp>
        <p:nvSpPr>
          <p:cNvPr id="350" name="Google Shape;350;ge8c5b43dec_3_18"/>
          <p:cNvSpPr txBox="1"/>
          <p:nvPr/>
        </p:nvSpPr>
        <p:spPr>
          <a:xfrm>
            <a:off x="618450" y="152400"/>
            <a:ext cx="226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DBMS</a:t>
            </a:r>
            <a:endParaRPr b="1"/>
          </a:p>
        </p:txBody>
      </p:sp>
      <p:sp>
        <p:nvSpPr>
          <p:cNvPr id="351" name="Google Shape;351;ge8c5b43dec_3_18"/>
          <p:cNvSpPr txBox="1"/>
          <p:nvPr/>
        </p:nvSpPr>
        <p:spPr>
          <a:xfrm>
            <a:off x="7798737" y="5278768"/>
            <a:ext cx="323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</a:rPr>
              <a:t>AWS서버 IP로 MySQL연동</a:t>
            </a:r>
            <a:endParaRPr b="1" sz="1700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</a:rPr>
              <a:t>DB 저장 후 공동 작업</a:t>
            </a:r>
            <a:endParaRPr sz="1500">
              <a:solidFill>
                <a:srgbClr val="3F3F3F"/>
              </a:solidFill>
            </a:endParaRPr>
          </a:p>
        </p:txBody>
      </p:sp>
      <p:pic>
        <p:nvPicPr>
          <p:cNvPr id="352" name="Google Shape;352;ge8c5b43dec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524" y="1914650"/>
            <a:ext cx="4301537" cy="2896072"/>
          </a:xfrm>
          <a:prstGeom prst="rect">
            <a:avLst/>
          </a:prstGeom>
          <a:noFill/>
          <a:ln cap="flat" cmpd="sng" w="9525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3" name="Google Shape;353;ge8c5b43dec_3_18"/>
          <p:cNvCxnSpPr/>
          <p:nvPr/>
        </p:nvCxnSpPr>
        <p:spPr>
          <a:xfrm>
            <a:off x="1429037" y="2095575"/>
            <a:ext cx="2400" cy="4258500"/>
          </a:xfrm>
          <a:prstGeom prst="straightConnector1">
            <a:avLst/>
          </a:prstGeom>
          <a:noFill/>
          <a:ln cap="flat" cmpd="sng" w="76200">
            <a:solidFill>
              <a:srgbClr val="CAD7E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4" name="Google Shape;354;ge8c5b43dec_3_18"/>
          <p:cNvSpPr/>
          <p:nvPr/>
        </p:nvSpPr>
        <p:spPr>
          <a:xfrm>
            <a:off x="847050" y="2373450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수집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e8c5b43dec_3_18"/>
          <p:cNvSpPr/>
          <p:nvPr/>
        </p:nvSpPr>
        <p:spPr>
          <a:xfrm>
            <a:off x="847050" y="3284174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19050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적재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e8c5b43dec_3_18"/>
          <p:cNvSpPr/>
          <p:nvPr/>
        </p:nvSpPr>
        <p:spPr>
          <a:xfrm>
            <a:off x="847050" y="4194897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처리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e8c5b43dec_3_18"/>
          <p:cNvSpPr/>
          <p:nvPr/>
        </p:nvSpPr>
        <p:spPr>
          <a:xfrm>
            <a:off x="847050" y="5105621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분석/응용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e8c5b43dec_3_18"/>
          <p:cNvSpPr txBox="1"/>
          <p:nvPr/>
        </p:nvSpPr>
        <p:spPr>
          <a:xfrm>
            <a:off x="907777" y="1439363"/>
            <a:ext cx="1044900" cy="4770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단계</a:t>
            </a:r>
            <a:endParaRPr b="1" sz="2400">
              <a:solidFill>
                <a:schemeClr val="dk2"/>
              </a:solidFill>
            </a:endParaRPr>
          </a:p>
        </p:txBody>
      </p:sp>
      <p:cxnSp>
        <p:nvCxnSpPr>
          <p:cNvPr id="359" name="Google Shape;359;ge8c5b43dec_3_18"/>
          <p:cNvCxnSpPr/>
          <p:nvPr/>
        </p:nvCxnSpPr>
        <p:spPr>
          <a:xfrm>
            <a:off x="2007525" y="3593425"/>
            <a:ext cx="325800" cy="0"/>
          </a:xfrm>
          <a:prstGeom prst="straightConnector1">
            <a:avLst/>
          </a:prstGeom>
          <a:noFill/>
          <a:ln cap="flat" cmpd="sng" w="19050">
            <a:solidFill>
              <a:srgbClr val="008F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ge8c5b43dec_3_18"/>
          <p:cNvSpPr txBox="1"/>
          <p:nvPr/>
        </p:nvSpPr>
        <p:spPr>
          <a:xfrm>
            <a:off x="584200" y="708500"/>
            <a:ext cx="33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2.1</a:t>
            </a:r>
            <a:r>
              <a:rPr b="1" lang="en-US" sz="1800">
                <a:solidFill>
                  <a:srgbClr val="3F3F3F"/>
                </a:solidFill>
              </a:rPr>
              <a:t> Data 수집/저장 흐름도</a:t>
            </a:r>
            <a:endParaRPr b="1">
              <a:solidFill>
                <a:srgbClr val="323F4F"/>
              </a:solidFill>
            </a:endParaRPr>
          </a:p>
        </p:txBody>
      </p:sp>
      <p:pic>
        <p:nvPicPr>
          <p:cNvPr id="361" name="Google Shape;361;ge8c5b43dec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675" y="2233825"/>
            <a:ext cx="4514101" cy="2390350"/>
          </a:xfrm>
          <a:prstGeom prst="rect">
            <a:avLst/>
          </a:prstGeom>
          <a:noFill/>
          <a:ln cap="flat" cmpd="sng" w="9525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ge8c5b43dec_3_18"/>
          <p:cNvSpPr/>
          <p:nvPr/>
        </p:nvSpPr>
        <p:spPr>
          <a:xfrm>
            <a:off x="4935980" y="3947750"/>
            <a:ext cx="1219200" cy="52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e8c5b43dec_3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3301" y="1653625"/>
            <a:ext cx="4077175" cy="149476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Google Shape;368;ge8c5b43dec_3_31"/>
          <p:cNvSpPr txBox="1"/>
          <p:nvPr/>
        </p:nvSpPr>
        <p:spPr>
          <a:xfrm>
            <a:off x="2435150" y="5154400"/>
            <a:ext cx="279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</a:rPr>
              <a:t>Python - MySQL 연동</a:t>
            </a:r>
            <a:endParaRPr b="1" sz="1700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</a:rPr>
              <a:t>DB Cleansing</a:t>
            </a:r>
            <a:endParaRPr sz="1500">
              <a:solidFill>
                <a:srgbClr val="3F3F3F"/>
              </a:solidFill>
            </a:endParaRPr>
          </a:p>
        </p:txBody>
      </p:sp>
      <p:sp>
        <p:nvSpPr>
          <p:cNvPr id="369" name="Google Shape;369;ge8c5b43dec_3_31"/>
          <p:cNvSpPr txBox="1"/>
          <p:nvPr/>
        </p:nvSpPr>
        <p:spPr>
          <a:xfrm>
            <a:off x="618450" y="152400"/>
            <a:ext cx="226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DBMS</a:t>
            </a:r>
            <a:endParaRPr b="1"/>
          </a:p>
        </p:txBody>
      </p:sp>
      <p:pic>
        <p:nvPicPr>
          <p:cNvPr id="370" name="Google Shape;370;ge8c5b43dec_3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5425" y="1589625"/>
            <a:ext cx="4418926" cy="3063725"/>
          </a:xfrm>
          <a:prstGeom prst="rect">
            <a:avLst/>
          </a:prstGeom>
          <a:noFill/>
          <a:ln cap="flat" cmpd="sng" w="9525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ge8c5b43dec_3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1050" y="3005075"/>
            <a:ext cx="4185127" cy="3144850"/>
          </a:xfrm>
          <a:prstGeom prst="rect">
            <a:avLst/>
          </a:prstGeom>
          <a:noFill/>
          <a:ln cap="flat" cmpd="sng" w="9525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ge8c5b43dec_3_31"/>
          <p:cNvSpPr txBox="1"/>
          <p:nvPr/>
        </p:nvSpPr>
        <p:spPr>
          <a:xfrm>
            <a:off x="584200" y="708500"/>
            <a:ext cx="33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2.1</a:t>
            </a:r>
            <a:r>
              <a:rPr b="1" lang="en-US" sz="1800">
                <a:solidFill>
                  <a:srgbClr val="3F3F3F"/>
                </a:solidFill>
              </a:rPr>
              <a:t> Data 수집/저장 흐름도</a:t>
            </a:r>
            <a:endParaRPr b="1">
              <a:solidFill>
                <a:srgbClr val="323F4F"/>
              </a:solidFill>
            </a:endParaRPr>
          </a:p>
        </p:txBody>
      </p:sp>
      <p:cxnSp>
        <p:nvCxnSpPr>
          <p:cNvPr id="373" name="Google Shape;373;ge8c5b43dec_3_31"/>
          <p:cNvCxnSpPr/>
          <p:nvPr/>
        </p:nvCxnSpPr>
        <p:spPr>
          <a:xfrm>
            <a:off x="1429037" y="2095575"/>
            <a:ext cx="2400" cy="4258500"/>
          </a:xfrm>
          <a:prstGeom prst="straightConnector1">
            <a:avLst/>
          </a:prstGeom>
          <a:noFill/>
          <a:ln cap="flat" cmpd="sng" w="76200">
            <a:solidFill>
              <a:srgbClr val="CAD7E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4" name="Google Shape;374;ge8c5b43dec_3_31"/>
          <p:cNvSpPr/>
          <p:nvPr/>
        </p:nvSpPr>
        <p:spPr>
          <a:xfrm>
            <a:off x="847050" y="2373450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수집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e8c5b43dec_3_31"/>
          <p:cNvSpPr/>
          <p:nvPr/>
        </p:nvSpPr>
        <p:spPr>
          <a:xfrm>
            <a:off x="847050" y="3284174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적재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e8c5b43dec_3_31"/>
          <p:cNvSpPr/>
          <p:nvPr/>
        </p:nvSpPr>
        <p:spPr>
          <a:xfrm>
            <a:off x="847050" y="4194897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19050">
            <a:solidFill>
              <a:srgbClr val="008F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처리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e8c5b43dec_3_31"/>
          <p:cNvSpPr/>
          <p:nvPr/>
        </p:nvSpPr>
        <p:spPr>
          <a:xfrm>
            <a:off x="847050" y="5105621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분석/응용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e8c5b43dec_3_31"/>
          <p:cNvSpPr txBox="1"/>
          <p:nvPr/>
        </p:nvSpPr>
        <p:spPr>
          <a:xfrm>
            <a:off x="907777" y="1439363"/>
            <a:ext cx="1044900" cy="4770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단계</a:t>
            </a:r>
            <a:endParaRPr b="1" sz="2400">
              <a:solidFill>
                <a:schemeClr val="dk2"/>
              </a:solidFill>
            </a:endParaRPr>
          </a:p>
        </p:txBody>
      </p:sp>
      <p:cxnSp>
        <p:nvCxnSpPr>
          <p:cNvPr id="379" name="Google Shape;379;ge8c5b43dec_3_31"/>
          <p:cNvCxnSpPr/>
          <p:nvPr/>
        </p:nvCxnSpPr>
        <p:spPr>
          <a:xfrm>
            <a:off x="2007525" y="4507825"/>
            <a:ext cx="325800" cy="0"/>
          </a:xfrm>
          <a:prstGeom prst="straightConnector1">
            <a:avLst/>
          </a:prstGeom>
          <a:noFill/>
          <a:ln cap="flat" cmpd="sng" w="19050">
            <a:solidFill>
              <a:srgbClr val="008FA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0" name="Google Shape;380;ge8c5b43dec_3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04300" y="2719375"/>
            <a:ext cx="2030425" cy="210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ge8c5b43dec_3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83373" y="4278876"/>
            <a:ext cx="1774694" cy="17144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8c5b43dec_5_221"/>
          <p:cNvSpPr txBox="1"/>
          <p:nvPr/>
        </p:nvSpPr>
        <p:spPr>
          <a:xfrm>
            <a:off x="618450" y="152400"/>
            <a:ext cx="226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DBMS</a:t>
            </a:r>
            <a:endParaRPr b="1"/>
          </a:p>
        </p:txBody>
      </p:sp>
      <p:sp>
        <p:nvSpPr>
          <p:cNvPr id="387" name="Google Shape;387;ge8c5b43dec_5_221"/>
          <p:cNvSpPr txBox="1"/>
          <p:nvPr/>
        </p:nvSpPr>
        <p:spPr>
          <a:xfrm>
            <a:off x="584200" y="708500"/>
            <a:ext cx="33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2.1</a:t>
            </a:r>
            <a:r>
              <a:rPr b="1" lang="en-US" sz="1800">
                <a:solidFill>
                  <a:srgbClr val="3F3F3F"/>
                </a:solidFill>
              </a:rPr>
              <a:t> Data 수집/저장 흐름도</a:t>
            </a:r>
            <a:endParaRPr b="1">
              <a:solidFill>
                <a:srgbClr val="323F4F"/>
              </a:solidFill>
            </a:endParaRPr>
          </a:p>
        </p:txBody>
      </p:sp>
      <p:cxnSp>
        <p:nvCxnSpPr>
          <p:cNvPr id="388" name="Google Shape;388;ge8c5b43dec_5_221"/>
          <p:cNvCxnSpPr/>
          <p:nvPr/>
        </p:nvCxnSpPr>
        <p:spPr>
          <a:xfrm>
            <a:off x="1429037" y="2095575"/>
            <a:ext cx="2400" cy="4258500"/>
          </a:xfrm>
          <a:prstGeom prst="straightConnector1">
            <a:avLst/>
          </a:prstGeom>
          <a:noFill/>
          <a:ln cap="flat" cmpd="sng" w="76200">
            <a:solidFill>
              <a:srgbClr val="CAD7E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9" name="Google Shape;389;ge8c5b43dec_5_221"/>
          <p:cNvSpPr/>
          <p:nvPr/>
        </p:nvSpPr>
        <p:spPr>
          <a:xfrm>
            <a:off x="847050" y="2373450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수집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e8c5b43dec_5_221"/>
          <p:cNvSpPr/>
          <p:nvPr/>
        </p:nvSpPr>
        <p:spPr>
          <a:xfrm>
            <a:off x="847050" y="3284174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적재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e8c5b43dec_5_221"/>
          <p:cNvSpPr/>
          <p:nvPr/>
        </p:nvSpPr>
        <p:spPr>
          <a:xfrm>
            <a:off x="847050" y="4194897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처리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e8c5b43dec_5_221"/>
          <p:cNvSpPr/>
          <p:nvPr/>
        </p:nvSpPr>
        <p:spPr>
          <a:xfrm>
            <a:off x="847050" y="5105621"/>
            <a:ext cx="1158441" cy="58219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분석/응용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e8c5b43dec_5_221"/>
          <p:cNvSpPr txBox="1"/>
          <p:nvPr/>
        </p:nvSpPr>
        <p:spPr>
          <a:xfrm>
            <a:off x="907777" y="1439363"/>
            <a:ext cx="1044900" cy="4770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단계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394" name="Google Shape;394;ge8c5b43dec_5_221"/>
          <p:cNvSpPr txBox="1"/>
          <p:nvPr/>
        </p:nvSpPr>
        <p:spPr>
          <a:xfrm>
            <a:off x="5553631" y="5408650"/>
            <a:ext cx="27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</a:rPr>
              <a:t>Tableau</a:t>
            </a:r>
            <a:r>
              <a:rPr b="1" lang="en-US" sz="1700">
                <a:solidFill>
                  <a:srgbClr val="3F3F3F"/>
                </a:solidFill>
              </a:rPr>
              <a:t> - MySQL DB 연동</a:t>
            </a:r>
            <a:endParaRPr b="1" sz="1700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</a:rPr>
              <a:t>DB </a:t>
            </a:r>
            <a:r>
              <a:rPr lang="en-US" sz="1700">
                <a:solidFill>
                  <a:schemeClr val="dk1"/>
                </a:solidFill>
              </a:rPr>
              <a:t>Visualization</a:t>
            </a:r>
            <a:endParaRPr sz="1500">
              <a:solidFill>
                <a:srgbClr val="3F3F3F"/>
              </a:solidFill>
            </a:endParaRPr>
          </a:p>
        </p:txBody>
      </p:sp>
      <p:pic>
        <p:nvPicPr>
          <p:cNvPr id="395" name="Google Shape;395;ge8c5b43dec_5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325" y="1876325"/>
            <a:ext cx="3918900" cy="32494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ge8c5b43dec_5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449" y="2033917"/>
            <a:ext cx="4154932" cy="300265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ge8c5b43dec_5_221"/>
          <p:cNvSpPr/>
          <p:nvPr/>
        </p:nvSpPr>
        <p:spPr>
          <a:xfrm>
            <a:off x="10786975" y="1740179"/>
            <a:ext cx="705000" cy="705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e8c5b43dec_5_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0134" y="1859826"/>
            <a:ext cx="485225" cy="48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ge8c5b43dec_5_221"/>
          <p:cNvCxnSpPr/>
          <p:nvPr/>
        </p:nvCxnSpPr>
        <p:spPr>
          <a:xfrm flipH="1" rot="10800000">
            <a:off x="2008800" y="4857448"/>
            <a:ext cx="718800" cy="550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0"/>
            <a:ext cx="12191984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1"/>
          <p:cNvSpPr/>
          <p:nvPr/>
        </p:nvSpPr>
        <p:spPr>
          <a:xfrm>
            <a:off x="1981200" y="4413926"/>
            <a:ext cx="10210800" cy="134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1"/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b="1"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1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1"/>
          <p:cNvSpPr txBox="1"/>
          <p:nvPr/>
        </p:nvSpPr>
        <p:spPr>
          <a:xfrm>
            <a:off x="2286000" y="4594512"/>
            <a:ext cx="3791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</a:rPr>
              <a:t>분석 결과</a:t>
            </a:r>
            <a:endParaRPr sz="41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700">
                <a:solidFill>
                  <a:schemeClr val="lt1"/>
                </a:solidFill>
              </a:rPr>
              <a:t>3</a:t>
            </a:r>
            <a:r>
              <a:rPr b="1" lang="en-US" sz="1700">
                <a:solidFill>
                  <a:schemeClr val="lt1"/>
                </a:solidFill>
              </a:rPr>
              <a:t>.1</a:t>
            </a:r>
            <a:r>
              <a:rPr lang="en-US" sz="1700">
                <a:solidFill>
                  <a:schemeClr val="lt1"/>
                </a:solidFill>
              </a:rPr>
              <a:t> 시각화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9cb3e217f_0_197"/>
          <p:cNvSpPr/>
          <p:nvPr/>
        </p:nvSpPr>
        <p:spPr>
          <a:xfrm>
            <a:off x="3458800" y="1371681"/>
            <a:ext cx="4795200" cy="479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e9cb3e217f_0_197"/>
          <p:cNvSpPr txBox="1"/>
          <p:nvPr/>
        </p:nvSpPr>
        <p:spPr>
          <a:xfrm>
            <a:off x="584200" y="152400"/>
            <a:ext cx="226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분석 결과</a:t>
            </a:r>
            <a:endParaRPr b="1"/>
          </a:p>
        </p:txBody>
      </p:sp>
      <p:sp>
        <p:nvSpPr>
          <p:cNvPr id="415" name="Google Shape;415;ge9cb3e217f_0_197"/>
          <p:cNvSpPr txBox="1"/>
          <p:nvPr/>
        </p:nvSpPr>
        <p:spPr>
          <a:xfrm>
            <a:off x="584200" y="708500"/>
            <a:ext cx="23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3.1</a:t>
            </a:r>
            <a:r>
              <a:rPr b="1" lang="en-US" sz="1800">
                <a:solidFill>
                  <a:srgbClr val="3F3F3F"/>
                </a:solidFill>
              </a:rPr>
              <a:t> 시각화 </a:t>
            </a:r>
            <a:endParaRPr sz="1900">
              <a:solidFill>
                <a:srgbClr val="3F3F3F"/>
              </a:solidFill>
            </a:endParaRPr>
          </a:p>
        </p:txBody>
      </p:sp>
      <p:pic>
        <p:nvPicPr>
          <p:cNvPr id="416" name="Google Shape;416;ge9cb3e217f_0_19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119" y="2169625"/>
            <a:ext cx="3237375" cy="32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e9cb3e217f_0_197"/>
          <p:cNvSpPr txBox="1"/>
          <p:nvPr/>
        </p:nvSpPr>
        <p:spPr>
          <a:xfrm>
            <a:off x="7020225" y="5920575"/>
            <a:ext cx="1952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0000"/>
                </a:solidFill>
              </a:rPr>
              <a:t>** </a:t>
            </a:r>
            <a:r>
              <a:rPr lang="en-US" sz="900">
                <a:solidFill>
                  <a:srgbClr val="3F3F3F"/>
                </a:solidFill>
              </a:rPr>
              <a:t>클릭시 </a:t>
            </a:r>
            <a:r>
              <a:rPr lang="en-US" sz="900">
                <a:solidFill>
                  <a:schemeClr val="dk1"/>
                </a:solidFill>
              </a:rPr>
              <a:t>tableau public 으로 이동</a:t>
            </a:r>
            <a:endParaRPr b="1" sz="1200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9cb3e217f_0_116"/>
          <p:cNvSpPr/>
          <p:nvPr/>
        </p:nvSpPr>
        <p:spPr>
          <a:xfrm>
            <a:off x="8330083" y="2142375"/>
            <a:ext cx="3489000" cy="3924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rgbClr val="6DB6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e9cb3e217f_0_116"/>
          <p:cNvSpPr/>
          <p:nvPr/>
        </p:nvSpPr>
        <p:spPr>
          <a:xfrm>
            <a:off x="467375" y="1805481"/>
            <a:ext cx="7625100" cy="4446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e9cb3e217f_0_116"/>
          <p:cNvSpPr txBox="1"/>
          <p:nvPr/>
        </p:nvSpPr>
        <p:spPr>
          <a:xfrm rot="376">
            <a:off x="1383997" y="1629025"/>
            <a:ext cx="273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highlight>
                  <a:schemeClr val="lt1"/>
                </a:highlight>
              </a:rPr>
              <a:t>서울시 연도별 </a:t>
            </a:r>
            <a:r>
              <a:rPr b="1" lang="en-US" sz="1500">
                <a:solidFill>
                  <a:schemeClr val="dk1"/>
                </a:solidFill>
                <a:highlight>
                  <a:schemeClr val="lt1"/>
                </a:highlight>
              </a:rPr>
              <a:t>가구원 통계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25" name="Google Shape;425;ge9cb3e217f_0_116"/>
          <p:cNvSpPr txBox="1"/>
          <p:nvPr/>
        </p:nvSpPr>
        <p:spPr>
          <a:xfrm>
            <a:off x="584200" y="152400"/>
            <a:ext cx="226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분석 결과</a:t>
            </a:r>
            <a:endParaRPr b="1"/>
          </a:p>
        </p:txBody>
      </p:sp>
      <p:sp>
        <p:nvSpPr>
          <p:cNvPr id="426" name="Google Shape;426;ge9cb3e217f_0_116"/>
          <p:cNvSpPr txBox="1"/>
          <p:nvPr/>
        </p:nvSpPr>
        <p:spPr>
          <a:xfrm>
            <a:off x="584200" y="708500"/>
            <a:ext cx="559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3.1</a:t>
            </a:r>
            <a:r>
              <a:rPr b="1" lang="en-US" sz="1800">
                <a:solidFill>
                  <a:srgbClr val="3F3F3F"/>
                </a:solidFill>
              </a:rPr>
              <a:t> 시각화</a:t>
            </a:r>
            <a:endParaRPr sz="1900">
              <a:solidFill>
                <a:srgbClr val="3F3F3F"/>
              </a:solidFill>
            </a:endParaRPr>
          </a:p>
        </p:txBody>
      </p:sp>
      <p:pic>
        <p:nvPicPr>
          <p:cNvPr id="427" name="Google Shape;427;ge9cb3e217f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34" y="1885285"/>
            <a:ext cx="7422861" cy="426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e9cb3e217f_0_116"/>
          <p:cNvSpPr/>
          <p:nvPr/>
        </p:nvSpPr>
        <p:spPr>
          <a:xfrm rot="875335">
            <a:off x="5509177" y="1981382"/>
            <a:ext cx="135778" cy="3691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e9cb3e217f_0_116"/>
          <p:cNvSpPr/>
          <p:nvPr/>
        </p:nvSpPr>
        <p:spPr>
          <a:xfrm>
            <a:off x="5059126" y="2434312"/>
            <a:ext cx="786000" cy="642300"/>
          </a:xfrm>
          <a:prstGeom prst="ellipse">
            <a:avLst/>
          </a:prstGeom>
          <a:noFill/>
          <a:ln cap="flat" cmpd="sng" w="9525">
            <a:solidFill>
              <a:srgbClr val="00B7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e9cb3e217f_0_116"/>
          <p:cNvSpPr txBox="1"/>
          <p:nvPr/>
        </p:nvSpPr>
        <p:spPr>
          <a:xfrm rot="761">
            <a:off x="7944308" y="2181375"/>
            <a:ext cx="406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서울시 1인/4인 가구원 변동 추이</a:t>
            </a:r>
            <a:endParaRPr b="1" sz="400">
              <a:solidFill>
                <a:schemeClr val="lt1"/>
              </a:solidFill>
            </a:endParaRPr>
          </a:p>
        </p:txBody>
      </p:sp>
      <p:sp>
        <p:nvSpPr>
          <p:cNvPr id="431" name="Google Shape;431;ge9cb3e217f_0_116"/>
          <p:cNvSpPr txBox="1"/>
          <p:nvPr/>
        </p:nvSpPr>
        <p:spPr>
          <a:xfrm>
            <a:off x="8384758" y="2734000"/>
            <a:ext cx="3362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600"/>
              <a:buChar char="❏"/>
            </a:pPr>
            <a:r>
              <a:rPr lang="en-US" sz="1600">
                <a:solidFill>
                  <a:srgbClr val="3F3F3F"/>
                </a:solidFill>
              </a:rPr>
              <a:t>2019년을 기준으로 1인가구가 4인가구 통계를 추월</a:t>
            </a:r>
            <a:endParaRPr sz="1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600"/>
              <a:buChar char="❏"/>
            </a:pPr>
            <a:r>
              <a:rPr lang="en-US" sz="1600">
                <a:solidFill>
                  <a:srgbClr val="3F3F3F"/>
                </a:solidFill>
                <a:highlight>
                  <a:srgbClr val="FFF2CC"/>
                </a:highlight>
              </a:rPr>
              <a:t>4인가구</a:t>
            </a:r>
            <a:r>
              <a:rPr lang="en-US" sz="1600">
                <a:solidFill>
                  <a:srgbClr val="3F3F3F"/>
                </a:solidFill>
              </a:rPr>
              <a:t> 지속적인 </a:t>
            </a:r>
            <a:r>
              <a:rPr lang="en-US" sz="1600">
                <a:solidFill>
                  <a:srgbClr val="3F3F3F"/>
                </a:solidFill>
                <a:highlight>
                  <a:srgbClr val="FFF2CC"/>
                </a:highlight>
              </a:rPr>
              <a:t>하락세</a:t>
            </a:r>
            <a:endParaRPr sz="1600">
              <a:solidFill>
                <a:srgbClr val="3F3F3F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600"/>
              <a:buChar char="❏"/>
            </a:pPr>
            <a:r>
              <a:rPr lang="en-US" sz="1600">
                <a:solidFill>
                  <a:srgbClr val="3F3F3F"/>
                </a:solidFill>
                <a:highlight>
                  <a:srgbClr val="FFF2CC"/>
                </a:highlight>
              </a:rPr>
              <a:t>1인가구</a:t>
            </a:r>
            <a:r>
              <a:rPr lang="en-US" sz="1600">
                <a:solidFill>
                  <a:srgbClr val="3F3F3F"/>
                </a:solidFill>
              </a:rPr>
              <a:t> 지속적인 </a:t>
            </a:r>
            <a:r>
              <a:rPr lang="en-US" sz="1600">
                <a:solidFill>
                  <a:srgbClr val="3F3F3F"/>
                </a:solidFill>
                <a:highlight>
                  <a:srgbClr val="FFF2CC"/>
                </a:highlight>
              </a:rPr>
              <a:t>상승세</a:t>
            </a:r>
            <a:endParaRPr sz="1600">
              <a:solidFill>
                <a:srgbClr val="3F3F3F"/>
              </a:solidFill>
              <a:highlight>
                <a:srgbClr val="FFF2CC"/>
              </a:highlight>
            </a:endParaRPr>
          </a:p>
        </p:txBody>
      </p:sp>
      <p:pic>
        <p:nvPicPr>
          <p:cNvPr id="432" name="Google Shape;432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7491" y="5254739"/>
            <a:ext cx="351388" cy="76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8756" y="5254750"/>
            <a:ext cx="219280" cy="55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5832" y="5473012"/>
            <a:ext cx="219280" cy="55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9473" y="5254757"/>
            <a:ext cx="219280" cy="55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6551" y="5473012"/>
            <a:ext cx="219280" cy="55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6187" y="5540424"/>
            <a:ext cx="220800" cy="48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6934" y="5528414"/>
            <a:ext cx="141220" cy="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2093" y="5668975"/>
            <a:ext cx="141220" cy="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5713" y="5528419"/>
            <a:ext cx="141220" cy="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e9cb3e217f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4673" y="5668975"/>
            <a:ext cx="141220" cy="35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ge9cb3e217f_0_116"/>
          <p:cNvCxnSpPr/>
          <p:nvPr/>
        </p:nvCxnSpPr>
        <p:spPr>
          <a:xfrm>
            <a:off x="9788738" y="5096475"/>
            <a:ext cx="0" cy="10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ge9cb3e217f_0_116"/>
          <p:cNvCxnSpPr/>
          <p:nvPr/>
        </p:nvCxnSpPr>
        <p:spPr>
          <a:xfrm>
            <a:off x="10619620" y="5549385"/>
            <a:ext cx="261600" cy="3126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ge9cb3e217f_0_116"/>
          <p:cNvCxnSpPr/>
          <p:nvPr/>
        </p:nvCxnSpPr>
        <p:spPr>
          <a:xfrm flipH="1" rot="10800000">
            <a:off x="8893638" y="5540675"/>
            <a:ext cx="217200" cy="33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9cb3e217f_0_163"/>
          <p:cNvSpPr txBox="1"/>
          <p:nvPr/>
        </p:nvSpPr>
        <p:spPr>
          <a:xfrm>
            <a:off x="584200" y="152400"/>
            <a:ext cx="226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분석 결과</a:t>
            </a:r>
            <a:endParaRPr b="1"/>
          </a:p>
        </p:txBody>
      </p:sp>
      <p:sp>
        <p:nvSpPr>
          <p:cNvPr id="450" name="Google Shape;450;ge9cb3e217f_0_163"/>
          <p:cNvSpPr txBox="1"/>
          <p:nvPr/>
        </p:nvSpPr>
        <p:spPr>
          <a:xfrm>
            <a:off x="584200" y="708500"/>
            <a:ext cx="23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3.1</a:t>
            </a:r>
            <a:r>
              <a:rPr b="1" lang="en-US" sz="1800">
                <a:solidFill>
                  <a:srgbClr val="3F3F3F"/>
                </a:solidFill>
              </a:rPr>
              <a:t> 시각화 </a:t>
            </a:r>
            <a:endParaRPr sz="1900">
              <a:solidFill>
                <a:srgbClr val="3F3F3F"/>
              </a:solidFill>
            </a:endParaRPr>
          </a:p>
        </p:txBody>
      </p:sp>
      <p:pic>
        <p:nvPicPr>
          <p:cNvPr id="451" name="Google Shape;451;ge9cb3e217f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82" y="2645675"/>
            <a:ext cx="5357799" cy="36189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2" name="Google Shape;452;ge9cb3e217f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943" y="2660400"/>
            <a:ext cx="5223019" cy="36189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3" name="Google Shape;453;ge9cb3e217f_0_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09" y="1857140"/>
            <a:ext cx="1469700" cy="73025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ge9cb3e217f_0_163"/>
          <p:cNvSpPr txBox="1"/>
          <p:nvPr/>
        </p:nvSpPr>
        <p:spPr>
          <a:xfrm rot="1085">
            <a:off x="599050" y="1304550"/>
            <a:ext cx="47520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8FA8"/>
                </a:solidFill>
                <a:highlight>
                  <a:schemeClr val="lt1"/>
                </a:highlight>
              </a:rPr>
              <a:t>2015</a:t>
            </a:r>
            <a:r>
              <a:rPr b="1" lang="en-US">
                <a:solidFill>
                  <a:srgbClr val="3F3F3F"/>
                </a:solidFill>
                <a:highlight>
                  <a:schemeClr val="lt1"/>
                </a:highlight>
              </a:rPr>
              <a:t>년 </a:t>
            </a:r>
            <a:r>
              <a:rPr b="1" lang="en-US">
                <a:solidFill>
                  <a:srgbClr val="FF0000"/>
                </a:solidFill>
                <a:highlight>
                  <a:schemeClr val="lt1"/>
                </a:highlight>
              </a:rPr>
              <a:t>2020</a:t>
            </a:r>
            <a:r>
              <a:rPr b="1" lang="en-US">
                <a:solidFill>
                  <a:srgbClr val="3F3F3F"/>
                </a:solidFill>
                <a:highlight>
                  <a:schemeClr val="lt1"/>
                </a:highlight>
              </a:rPr>
              <a:t>년 행정구역별 아파트 주거 가구원 변동 추이</a:t>
            </a:r>
            <a:endParaRPr b="1">
              <a:solidFill>
                <a:srgbClr val="3F3F3F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008FA8"/>
              </a:solidFill>
            </a:endParaRPr>
          </a:p>
        </p:txBody>
      </p:sp>
      <p:sp>
        <p:nvSpPr>
          <p:cNvPr id="455" name="Google Shape;455;ge9cb3e217f_0_163"/>
          <p:cNvSpPr txBox="1"/>
          <p:nvPr/>
        </p:nvSpPr>
        <p:spPr>
          <a:xfrm rot="1014">
            <a:off x="2231850" y="1724550"/>
            <a:ext cx="5086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F3F3F"/>
                </a:solidFill>
              </a:rPr>
              <a:t>전반적으로  </a:t>
            </a:r>
            <a:r>
              <a:rPr b="1" lang="en-US" sz="1300">
                <a:solidFill>
                  <a:srgbClr val="3F3F3F"/>
                </a:solidFill>
                <a:highlight>
                  <a:srgbClr val="FFF2CC"/>
                </a:highlight>
              </a:rPr>
              <a:t>1인가구 증가</a:t>
            </a:r>
            <a:r>
              <a:rPr b="1" lang="en-US" sz="1300">
                <a:solidFill>
                  <a:srgbClr val="3F3F3F"/>
                </a:solidFill>
              </a:rPr>
              <a:t>하는 </a:t>
            </a:r>
            <a:r>
              <a:rPr b="1" lang="en-US" sz="1300">
                <a:solidFill>
                  <a:srgbClr val="3F3F3F"/>
                </a:solidFill>
              </a:rPr>
              <a:t>반면 </a:t>
            </a:r>
            <a:r>
              <a:rPr b="1" lang="en-US" sz="1300">
                <a:solidFill>
                  <a:srgbClr val="3F3F3F"/>
                </a:solidFill>
                <a:highlight>
                  <a:srgbClr val="FFF2CC"/>
                </a:highlight>
              </a:rPr>
              <a:t>4인가구는 하락세</a:t>
            </a:r>
            <a:endParaRPr b="1" sz="100">
              <a:solidFill>
                <a:srgbClr val="008FA8"/>
              </a:solidFill>
              <a:highlight>
                <a:srgbClr val="FFF2CC"/>
              </a:highlight>
            </a:endParaRPr>
          </a:p>
        </p:txBody>
      </p:sp>
      <p:sp>
        <p:nvSpPr>
          <p:cNvPr id="456" name="Google Shape;456;ge9cb3e217f_0_163"/>
          <p:cNvSpPr/>
          <p:nvPr/>
        </p:nvSpPr>
        <p:spPr>
          <a:xfrm>
            <a:off x="8708207" y="1859875"/>
            <a:ext cx="2887800" cy="1456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e9cb3e217f_0_163"/>
          <p:cNvSpPr txBox="1"/>
          <p:nvPr/>
        </p:nvSpPr>
        <p:spPr>
          <a:xfrm rot="1073">
            <a:off x="8015800" y="1407900"/>
            <a:ext cx="384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F3F3F"/>
                </a:solidFill>
              </a:rPr>
              <a:t> </a:t>
            </a:r>
            <a:r>
              <a:rPr b="1" lang="en-US">
                <a:solidFill>
                  <a:srgbClr val="3F3F3F"/>
                </a:solidFill>
              </a:rPr>
              <a:t>아파트 주거 1인/4인 가구원 통계 상위 지역 5</a:t>
            </a:r>
            <a:r>
              <a:rPr b="1" lang="en-US">
                <a:solidFill>
                  <a:schemeClr val="lt1"/>
                </a:solidFill>
              </a:rPr>
              <a:t> </a:t>
            </a:r>
            <a:r>
              <a:rPr b="1" lang="en-US">
                <a:solidFill>
                  <a:srgbClr val="3F3F3F"/>
                </a:solidFill>
              </a:rPr>
              <a:t> </a:t>
            </a:r>
            <a:endParaRPr b="1" sz="200">
              <a:solidFill>
                <a:srgbClr val="3F3F3F"/>
              </a:solidFill>
            </a:endParaRPr>
          </a:p>
        </p:txBody>
      </p:sp>
      <p:pic>
        <p:nvPicPr>
          <p:cNvPr id="458" name="Google Shape;458;ge9cb3e217f_0_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6095" y="2626867"/>
            <a:ext cx="2780273" cy="63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e9cb3e217f_0_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8733" y="2861462"/>
            <a:ext cx="131161" cy="27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e9cb3e217f_0_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0030" y="2965201"/>
            <a:ext cx="131161" cy="27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e9cb3e217f_0_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2916" y="2861460"/>
            <a:ext cx="131161" cy="27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e9cb3e217f_0_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8868" y="2965201"/>
            <a:ext cx="131161" cy="27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e9cb3e217f_0_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41588" y="1921409"/>
            <a:ext cx="2780274" cy="63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e9cb3e217f_0_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0041" y="2225750"/>
            <a:ext cx="148550" cy="32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-12700"/>
            <a:ext cx="6096000" cy="687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"/>
          <p:cNvCxnSpPr/>
          <p:nvPr/>
        </p:nvCxnSpPr>
        <p:spPr>
          <a:xfrm>
            <a:off x="1422400" y="1231900"/>
            <a:ext cx="4673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2"/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1319399" y="1279575"/>
            <a:ext cx="450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rgbClr val="3F3F3F"/>
                </a:solidFill>
              </a:rPr>
              <a:t>서울시 아파트 실거래 데이터를 활용한 아파트 규모별 수요 예측</a:t>
            </a:r>
            <a:endParaRPr b="1" sz="1200">
              <a:solidFill>
                <a:srgbClr val="3F3F3F"/>
              </a:solidFill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1422400" y="470075"/>
            <a:ext cx="116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pic>
        <p:nvPicPr>
          <p:cNvPr descr="정사각형 2개와 지그재그 선" id="157" name="Google Shape;15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500" y="28321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"/>
          <p:cNvSpPr txBox="1"/>
          <p:nvPr/>
        </p:nvSpPr>
        <p:spPr>
          <a:xfrm>
            <a:off x="1422400" y="1839485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4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1422400" y="3137703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4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1422400" y="4239403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4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1422400" y="5368870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4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1954885" y="2054928"/>
            <a:ext cx="195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프로젝트 개요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</a:rPr>
              <a:t>1.1</a:t>
            </a:r>
            <a:r>
              <a:rPr lang="en-US" sz="1800">
                <a:solidFill>
                  <a:srgbClr val="3F3F3F"/>
                </a:solidFill>
              </a:rPr>
              <a:t> 연구 배경</a:t>
            </a:r>
            <a:endParaRPr sz="18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</a:rPr>
              <a:t>1.2</a:t>
            </a:r>
            <a:r>
              <a:rPr lang="en-US" sz="1800">
                <a:solidFill>
                  <a:srgbClr val="3F3F3F"/>
                </a:solidFill>
              </a:rPr>
              <a:t> 연구 목적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163" name="Google Shape;163;p2"/>
          <p:cNvSpPr txBox="1"/>
          <p:nvPr/>
        </p:nvSpPr>
        <p:spPr>
          <a:xfrm>
            <a:off x="1950100" y="3359690"/>
            <a:ext cx="293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DBMS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2</a:t>
            </a:r>
            <a:r>
              <a:rPr b="1" lang="en-US" sz="1800">
                <a:solidFill>
                  <a:schemeClr val="accent1"/>
                </a:solidFill>
              </a:rPr>
              <a:t>.1</a:t>
            </a:r>
            <a:r>
              <a:rPr lang="en-US" sz="1800">
                <a:solidFill>
                  <a:srgbClr val="3F3F3F"/>
                </a:solidFill>
              </a:rPr>
              <a:t> Data 수집/저장 흐름도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1945325" y="4467921"/>
            <a:ext cx="247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분석 결과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</a:rPr>
              <a:t>3</a:t>
            </a:r>
            <a:r>
              <a:rPr b="1" lang="en-US" sz="1800">
                <a:solidFill>
                  <a:schemeClr val="accent1"/>
                </a:solidFill>
              </a:rPr>
              <a:t>.1</a:t>
            </a:r>
            <a:r>
              <a:rPr lang="en-US" sz="1800">
                <a:solidFill>
                  <a:srgbClr val="3F3F3F"/>
                </a:solidFill>
              </a:rPr>
              <a:t> 시각화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1940557" y="5603927"/>
            <a:ext cx="19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결론</a:t>
            </a:r>
            <a:endParaRPr/>
          </a:p>
        </p:txBody>
      </p:sp>
      <p:sp>
        <p:nvSpPr>
          <p:cNvPr id="166" name="Google Shape;166;p2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2"/>
          <p:cNvSpPr/>
          <p:nvPr/>
        </p:nvSpPr>
        <p:spPr>
          <a:xfrm>
            <a:off x="862575" y="1372350"/>
            <a:ext cx="5904300" cy="5060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2"/>
          <p:cNvSpPr txBox="1"/>
          <p:nvPr/>
        </p:nvSpPr>
        <p:spPr>
          <a:xfrm>
            <a:off x="584200" y="152400"/>
            <a:ext cx="226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분석 결과</a:t>
            </a:r>
            <a:endParaRPr b="1"/>
          </a:p>
        </p:txBody>
      </p:sp>
      <p:sp>
        <p:nvSpPr>
          <p:cNvPr id="471" name="Google Shape;471;p22"/>
          <p:cNvSpPr txBox="1"/>
          <p:nvPr/>
        </p:nvSpPr>
        <p:spPr>
          <a:xfrm>
            <a:off x="584200" y="708500"/>
            <a:ext cx="23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3.1</a:t>
            </a:r>
            <a:r>
              <a:rPr b="1" lang="en-US" sz="1800">
                <a:solidFill>
                  <a:srgbClr val="3F3F3F"/>
                </a:solidFill>
              </a:rPr>
              <a:t> 시각화 </a:t>
            </a:r>
            <a:endParaRPr sz="1900">
              <a:solidFill>
                <a:srgbClr val="3F3F3F"/>
              </a:solidFill>
            </a:endParaRPr>
          </a:p>
        </p:txBody>
      </p:sp>
      <p:pic>
        <p:nvPicPr>
          <p:cNvPr id="472" name="Google Shape;472;p22"/>
          <p:cNvPicPr preferRelativeResize="0"/>
          <p:nvPr/>
        </p:nvPicPr>
        <p:blipFill rotWithShape="1">
          <a:blip r:embed="rId3">
            <a:alphaModFix/>
          </a:blip>
          <a:srcRect b="0" l="0" r="7407" t="1642"/>
          <a:stretch/>
        </p:blipFill>
        <p:spPr>
          <a:xfrm>
            <a:off x="907024" y="1432274"/>
            <a:ext cx="5824951" cy="495008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2"/>
          <p:cNvSpPr txBox="1"/>
          <p:nvPr/>
        </p:nvSpPr>
        <p:spPr>
          <a:xfrm rot="388">
            <a:off x="2633025" y="1208325"/>
            <a:ext cx="265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highlight>
                  <a:schemeClr val="lt1"/>
                </a:highlight>
              </a:rPr>
              <a:t>서울시 아파트 실거래 동향 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74" name="Google Shape;474;p22"/>
          <p:cNvSpPr/>
          <p:nvPr/>
        </p:nvSpPr>
        <p:spPr>
          <a:xfrm>
            <a:off x="4839620" y="3340445"/>
            <a:ext cx="680100" cy="544200"/>
          </a:xfrm>
          <a:prstGeom prst="ellipse">
            <a:avLst/>
          </a:prstGeom>
          <a:noFill/>
          <a:ln cap="flat" cmpd="sng" w="9525">
            <a:solidFill>
              <a:srgbClr val="00B7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2"/>
          <p:cNvSpPr/>
          <p:nvPr/>
        </p:nvSpPr>
        <p:spPr>
          <a:xfrm rot="1626334">
            <a:off x="5451087" y="2972987"/>
            <a:ext cx="142220" cy="38332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2"/>
          <p:cNvSpPr/>
          <p:nvPr/>
        </p:nvSpPr>
        <p:spPr>
          <a:xfrm>
            <a:off x="7289900" y="1425631"/>
            <a:ext cx="3771600" cy="4347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rgbClr val="6DB6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2"/>
          <p:cNvSpPr txBox="1"/>
          <p:nvPr/>
        </p:nvSpPr>
        <p:spPr>
          <a:xfrm rot="761">
            <a:off x="6986720" y="1476036"/>
            <a:ext cx="40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아파트 규모별 실거래 동향 파악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478" name="Google Shape;478;p22"/>
          <p:cNvSpPr txBox="1"/>
          <p:nvPr/>
        </p:nvSpPr>
        <p:spPr>
          <a:xfrm>
            <a:off x="7054525" y="1996643"/>
            <a:ext cx="4470900" cy="4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500"/>
              <a:buChar char="❏"/>
            </a:pPr>
            <a:r>
              <a:rPr lang="en-US" sz="1500">
                <a:solidFill>
                  <a:srgbClr val="3F3F3F"/>
                </a:solidFill>
              </a:rPr>
              <a:t>2015~2017년, 대형아파트의 거래량이 증가하는 시기에 소형아파트는 감소하는 것을 확인</a:t>
            </a:r>
            <a:endParaRPr sz="15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500"/>
              <a:buChar char="❏"/>
            </a:pPr>
            <a:r>
              <a:rPr lang="en-US" sz="1500">
                <a:solidFill>
                  <a:srgbClr val="3F3F3F"/>
                </a:solidFill>
              </a:rPr>
              <a:t>2018~2020년, 소형아파트의 거래량의 증가하는 시기에 대형아파트는 감소하는 것을 확인</a:t>
            </a:r>
            <a:endParaRPr sz="15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</a:rPr>
              <a:t>즉, </a:t>
            </a:r>
            <a:r>
              <a:rPr b="1" lang="en-US" sz="1600">
                <a:solidFill>
                  <a:srgbClr val="3F3F3F"/>
                </a:solidFill>
                <a:highlight>
                  <a:srgbClr val="CFE2F3"/>
                </a:highlight>
              </a:rPr>
              <a:t>대형</a:t>
            </a:r>
            <a:r>
              <a:rPr b="1" lang="en-US" sz="1600">
                <a:solidFill>
                  <a:srgbClr val="3F3F3F"/>
                </a:solidFill>
              </a:rPr>
              <a:t>아파트와 </a:t>
            </a:r>
            <a:r>
              <a:rPr b="1" lang="en-US" sz="1600">
                <a:solidFill>
                  <a:srgbClr val="3F3F3F"/>
                </a:solidFill>
                <a:highlight>
                  <a:srgbClr val="F4CCCC"/>
                </a:highlight>
              </a:rPr>
              <a:t>소형</a:t>
            </a:r>
            <a:r>
              <a:rPr b="1" lang="en-US" sz="1600">
                <a:solidFill>
                  <a:srgbClr val="3F3F3F"/>
                </a:solidFill>
              </a:rPr>
              <a:t>아파트는 </a:t>
            </a:r>
            <a:r>
              <a:rPr b="1" lang="en-US" sz="1600">
                <a:solidFill>
                  <a:srgbClr val="3F3F3F"/>
                </a:solidFill>
                <a:highlight>
                  <a:srgbClr val="FFF2CC"/>
                </a:highlight>
              </a:rPr>
              <a:t>서로 반대의 패턴</a:t>
            </a:r>
            <a:r>
              <a:rPr b="1" lang="en-US" sz="1600">
                <a:solidFill>
                  <a:srgbClr val="3F3F3F"/>
                </a:solidFill>
              </a:rPr>
              <a:t>을 보임</a:t>
            </a:r>
            <a:endParaRPr b="1" sz="16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500"/>
              <a:buChar char="❏"/>
            </a:pPr>
            <a:r>
              <a:rPr lang="en-US" sz="1500">
                <a:solidFill>
                  <a:srgbClr val="3F3F3F"/>
                </a:solidFill>
              </a:rPr>
              <a:t>2019년 1인가구가 4인가구 수를 추월하면서 2020년 소형아파트 또한 중형아파트 거래량을 역전함</a:t>
            </a:r>
            <a:endParaRPr sz="1500"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  <a:highlight>
                  <a:srgbClr val="FFF2CC"/>
                </a:highlight>
              </a:rPr>
              <a:t>가구원 변동</a:t>
            </a:r>
            <a:r>
              <a:rPr b="1" lang="en-US" sz="1600">
                <a:solidFill>
                  <a:srgbClr val="3F3F3F"/>
                </a:solidFill>
              </a:rPr>
              <a:t> 추이와 </a:t>
            </a:r>
            <a:r>
              <a:rPr b="1" lang="en-US" sz="1600">
                <a:solidFill>
                  <a:srgbClr val="3F3F3F"/>
                </a:solidFill>
                <a:highlight>
                  <a:srgbClr val="FFF2CC"/>
                </a:highlight>
              </a:rPr>
              <a:t>아파트 규모별</a:t>
            </a:r>
            <a:r>
              <a:rPr b="1" lang="en-US" sz="1600">
                <a:solidFill>
                  <a:srgbClr val="3F3F3F"/>
                </a:solidFill>
              </a:rPr>
              <a:t> 거래 동향 </a:t>
            </a:r>
            <a:r>
              <a:rPr b="1" lang="en-US" sz="1600">
                <a:solidFill>
                  <a:srgbClr val="3F3F3F"/>
                </a:solidFill>
                <a:highlight>
                  <a:srgbClr val="FFF2CC"/>
                </a:highlight>
              </a:rPr>
              <a:t>패턴이 상관관계</a:t>
            </a:r>
            <a:r>
              <a:rPr b="1" lang="en-US" sz="1600">
                <a:solidFill>
                  <a:srgbClr val="3F3F3F"/>
                </a:solidFill>
              </a:rPr>
              <a:t>인 것을 파악</a:t>
            </a:r>
            <a:endParaRPr b="1" sz="1600">
              <a:solidFill>
                <a:srgbClr val="3F3F3F"/>
              </a:solidFill>
            </a:endParaRPr>
          </a:p>
        </p:txBody>
      </p:sp>
      <p:sp>
        <p:nvSpPr>
          <p:cNvPr id="479" name="Google Shape;479;p22"/>
          <p:cNvSpPr/>
          <p:nvPr/>
        </p:nvSpPr>
        <p:spPr>
          <a:xfrm>
            <a:off x="7209380" y="3872826"/>
            <a:ext cx="3015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B6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2"/>
          <p:cNvSpPr/>
          <p:nvPr/>
        </p:nvSpPr>
        <p:spPr>
          <a:xfrm>
            <a:off x="7209380" y="5529775"/>
            <a:ext cx="3015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B6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ge9cb3e217f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78751"/>
            <a:ext cx="6379840" cy="47318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6" name="Google Shape;486;ge9cb3e217f_0_190"/>
          <p:cNvSpPr txBox="1"/>
          <p:nvPr/>
        </p:nvSpPr>
        <p:spPr>
          <a:xfrm>
            <a:off x="584200" y="152400"/>
            <a:ext cx="226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분석 결과</a:t>
            </a:r>
            <a:endParaRPr b="1"/>
          </a:p>
        </p:txBody>
      </p:sp>
      <p:sp>
        <p:nvSpPr>
          <p:cNvPr id="487" name="Google Shape;487;ge9cb3e217f_0_190"/>
          <p:cNvSpPr txBox="1"/>
          <p:nvPr/>
        </p:nvSpPr>
        <p:spPr>
          <a:xfrm>
            <a:off x="584200" y="708500"/>
            <a:ext cx="23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3.1</a:t>
            </a:r>
            <a:r>
              <a:rPr b="1" lang="en-US" sz="1800">
                <a:solidFill>
                  <a:srgbClr val="3F3F3F"/>
                </a:solidFill>
              </a:rPr>
              <a:t> 시각화 </a:t>
            </a:r>
            <a:endParaRPr sz="1900">
              <a:solidFill>
                <a:srgbClr val="3F3F3F"/>
              </a:solidFill>
            </a:endParaRPr>
          </a:p>
        </p:txBody>
      </p:sp>
      <p:sp>
        <p:nvSpPr>
          <p:cNvPr id="488" name="Google Shape;488;ge9cb3e217f_0_190"/>
          <p:cNvSpPr txBox="1"/>
          <p:nvPr/>
        </p:nvSpPr>
        <p:spPr>
          <a:xfrm rot="599">
            <a:off x="1063265" y="1387980"/>
            <a:ext cx="344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highlight>
                  <a:schemeClr val="lt1"/>
                </a:highlight>
              </a:rPr>
              <a:t>지역별 아파트 규모 거래량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489" name="Google Shape;489;ge9cb3e217f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250" y="1337765"/>
            <a:ext cx="1238600" cy="78806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e9cb3e217f_0_190"/>
          <p:cNvSpPr/>
          <p:nvPr/>
        </p:nvSpPr>
        <p:spPr>
          <a:xfrm>
            <a:off x="7518500" y="1989975"/>
            <a:ext cx="3771600" cy="4347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rgbClr val="6DB6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e9cb3e217f_0_190"/>
          <p:cNvSpPr txBox="1"/>
          <p:nvPr/>
        </p:nvSpPr>
        <p:spPr>
          <a:xfrm rot="761">
            <a:off x="7367720" y="2040380"/>
            <a:ext cx="40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지역별 아파트 규모별 거</a:t>
            </a:r>
            <a:r>
              <a:rPr b="1" lang="en-US" sz="1800">
                <a:solidFill>
                  <a:schemeClr val="lt1"/>
                </a:solidFill>
              </a:rPr>
              <a:t>래량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492" name="Google Shape;492;ge9cb3e217f_0_190"/>
          <p:cNvSpPr txBox="1"/>
          <p:nvPr/>
        </p:nvSpPr>
        <p:spPr>
          <a:xfrm>
            <a:off x="7283125" y="2685526"/>
            <a:ext cx="44709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500"/>
              <a:buChar char="❏"/>
            </a:pPr>
            <a:r>
              <a:rPr b="1" lang="en-US" sz="1500">
                <a:solidFill>
                  <a:srgbClr val="3F3F3F"/>
                </a:solidFill>
                <a:highlight>
                  <a:srgbClr val="F4CCCC"/>
                </a:highlight>
              </a:rPr>
              <a:t>소형</a:t>
            </a:r>
            <a:r>
              <a:rPr b="1" lang="en-US" sz="1500">
                <a:solidFill>
                  <a:srgbClr val="3F3F3F"/>
                </a:solidFill>
              </a:rPr>
              <a:t> 거래 집중 지역</a:t>
            </a:r>
            <a:r>
              <a:rPr lang="en-US" sz="1500">
                <a:solidFill>
                  <a:srgbClr val="3F3F3F"/>
                </a:solidFill>
              </a:rPr>
              <a:t> :</a:t>
            </a:r>
            <a:r>
              <a:rPr lang="en-US" sz="1500">
                <a:solidFill>
                  <a:srgbClr val="3F3F3F"/>
                </a:solidFill>
              </a:rPr>
              <a:t> 노원구, 강서구</a:t>
            </a:r>
            <a:endParaRPr sz="15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500"/>
              <a:buChar char="❏"/>
            </a:pPr>
            <a:r>
              <a:rPr b="1" lang="en-US" sz="1500">
                <a:solidFill>
                  <a:srgbClr val="3F3F3F"/>
                </a:solidFill>
                <a:highlight>
                  <a:srgbClr val="FCE5CD"/>
                </a:highlight>
              </a:rPr>
              <a:t>중형</a:t>
            </a:r>
            <a:r>
              <a:rPr b="1" lang="en-US" sz="1500">
                <a:solidFill>
                  <a:srgbClr val="3F3F3F"/>
                </a:solidFill>
              </a:rPr>
              <a:t> 거래 집중 지역</a:t>
            </a:r>
            <a:r>
              <a:rPr lang="en-US" sz="1500">
                <a:solidFill>
                  <a:srgbClr val="3F3F3F"/>
                </a:solidFill>
              </a:rPr>
              <a:t> :</a:t>
            </a:r>
            <a:r>
              <a:rPr lang="en-US" sz="1500">
                <a:solidFill>
                  <a:srgbClr val="3F3F3F"/>
                </a:solidFill>
              </a:rPr>
              <a:t> 송파구, 강동구 전반적으로 거래가 가장 활발한 아파트 규모</a:t>
            </a:r>
            <a:endParaRPr b="1" sz="16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500"/>
              <a:buChar char="❏"/>
            </a:pPr>
            <a:r>
              <a:rPr b="1" lang="en-US" sz="1500">
                <a:solidFill>
                  <a:srgbClr val="3F3F3F"/>
                </a:solidFill>
                <a:highlight>
                  <a:srgbClr val="CFE2F3"/>
                </a:highlight>
              </a:rPr>
              <a:t>대형</a:t>
            </a:r>
            <a:r>
              <a:rPr b="1" lang="en-US" sz="1500">
                <a:solidFill>
                  <a:srgbClr val="3F3F3F"/>
                </a:solidFill>
              </a:rPr>
              <a:t> 거래 집중 지역</a:t>
            </a:r>
            <a:r>
              <a:rPr lang="en-US" sz="1500">
                <a:solidFill>
                  <a:srgbClr val="3F3F3F"/>
                </a:solidFill>
              </a:rPr>
              <a:t> :</a:t>
            </a:r>
            <a:r>
              <a:rPr lang="en-US" sz="1500">
                <a:solidFill>
                  <a:srgbClr val="3F3F3F"/>
                </a:solidFill>
              </a:rPr>
              <a:t> 강남구, 서초구</a:t>
            </a:r>
            <a:endParaRPr sz="15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</a:rPr>
              <a:t>특정지역의 아파트 규모별 거래량이 해당 지역 매매가에 어떤 영향을 미치는지 더 자세히 알아보고자 함 </a:t>
            </a:r>
            <a:endParaRPr b="1" sz="1600">
              <a:solidFill>
                <a:srgbClr val="3F3F3F"/>
              </a:solidFill>
            </a:endParaRPr>
          </a:p>
        </p:txBody>
      </p:sp>
      <p:sp>
        <p:nvSpPr>
          <p:cNvPr id="493" name="Google Shape;493;ge9cb3e217f_0_190"/>
          <p:cNvSpPr/>
          <p:nvPr/>
        </p:nvSpPr>
        <p:spPr>
          <a:xfrm>
            <a:off x="7437980" y="4561721"/>
            <a:ext cx="3015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B6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a0aad7684_5_12"/>
          <p:cNvSpPr txBox="1"/>
          <p:nvPr/>
        </p:nvSpPr>
        <p:spPr>
          <a:xfrm>
            <a:off x="584200" y="152400"/>
            <a:ext cx="226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분석 결과</a:t>
            </a:r>
            <a:endParaRPr b="1"/>
          </a:p>
        </p:txBody>
      </p:sp>
      <p:sp>
        <p:nvSpPr>
          <p:cNvPr id="499" name="Google Shape;499;gea0aad7684_5_12"/>
          <p:cNvSpPr txBox="1"/>
          <p:nvPr/>
        </p:nvSpPr>
        <p:spPr>
          <a:xfrm>
            <a:off x="584200" y="708500"/>
            <a:ext cx="23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3.1</a:t>
            </a:r>
            <a:r>
              <a:rPr b="1" lang="en-US" sz="1800">
                <a:solidFill>
                  <a:srgbClr val="3F3F3F"/>
                </a:solidFill>
              </a:rPr>
              <a:t> 시각화 </a:t>
            </a:r>
            <a:endParaRPr sz="1900">
              <a:solidFill>
                <a:srgbClr val="3F3F3F"/>
              </a:solidFill>
            </a:endParaRPr>
          </a:p>
        </p:txBody>
      </p:sp>
      <p:pic>
        <p:nvPicPr>
          <p:cNvPr id="500" name="Google Shape;500;gea0aad7684_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83" y="1759802"/>
            <a:ext cx="6043975" cy="45515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1" name="Google Shape;501;gea0aad7684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475" y="1363850"/>
            <a:ext cx="1302225" cy="8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ea0aad7684_5_12"/>
          <p:cNvSpPr/>
          <p:nvPr/>
        </p:nvSpPr>
        <p:spPr>
          <a:xfrm>
            <a:off x="6198983" y="4267620"/>
            <a:ext cx="1857300" cy="21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3" name="Google Shape;503;gea0aad7684_5_12"/>
          <p:cNvGraphicFramePr/>
          <p:nvPr/>
        </p:nvGraphicFramePr>
        <p:xfrm>
          <a:off x="6284272" y="4334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{1480D7C5-E34A-40E1-816C-22A57BBF49F5}</a:tableStyleId>
              </a:tblPr>
              <a:tblGrid>
                <a:gridCol w="563200"/>
                <a:gridCol w="1119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구간화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7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가격 단위(만원)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7E0"/>
                    </a:solidFill>
                  </a:tcPr>
                </a:tc>
              </a:tr>
              <a:tr h="29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700-20,000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20,001-40,000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40,001-60,000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60,001,-80,000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E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80,001-1,150,000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4" name="Google Shape;504;gea0aad7684_5_12"/>
          <p:cNvSpPr txBox="1"/>
          <p:nvPr/>
        </p:nvSpPr>
        <p:spPr>
          <a:xfrm rot="599">
            <a:off x="758465" y="1540380"/>
            <a:ext cx="344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highlight>
                  <a:schemeClr val="lt1"/>
                </a:highlight>
              </a:rPr>
              <a:t>노원구</a:t>
            </a:r>
            <a:r>
              <a:rPr b="1" lang="en-US" sz="1500">
                <a:solidFill>
                  <a:schemeClr val="dk1"/>
                </a:solidFill>
                <a:highlight>
                  <a:schemeClr val="lt1"/>
                </a:highlight>
              </a:rPr>
              <a:t> 아파트 규모별 가격 변동추이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05" name="Google Shape;505;gea0aad7684_5_12"/>
          <p:cNvSpPr/>
          <p:nvPr/>
        </p:nvSpPr>
        <p:spPr>
          <a:xfrm>
            <a:off x="7637450" y="1568542"/>
            <a:ext cx="3771600" cy="4347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rgbClr val="6DB6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ea0aad7684_5_12"/>
          <p:cNvSpPr txBox="1"/>
          <p:nvPr/>
        </p:nvSpPr>
        <p:spPr>
          <a:xfrm rot="761">
            <a:off x="7360688" y="1618947"/>
            <a:ext cx="40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노원구 </a:t>
            </a:r>
            <a:r>
              <a:rPr b="1" lang="en-US" sz="1800">
                <a:solidFill>
                  <a:schemeClr val="lt1"/>
                </a:solidFill>
              </a:rPr>
              <a:t>아파트 규모별 가격 변동 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507" name="Google Shape;507;gea0aad7684_5_12"/>
          <p:cNvSpPr txBox="1"/>
          <p:nvPr/>
        </p:nvSpPr>
        <p:spPr>
          <a:xfrm>
            <a:off x="7435525" y="2135321"/>
            <a:ext cx="44709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400"/>
              <a:buChar char="❏"/>
            </a:pPr>
            <a:r>
              <a:rPr lang="en-US">
                <a:solidFill>
                  <a:srgbClr val="3F3F3F"/>
                </a:solidFill>
                <a:highlight>
                  <a:srgbClr val="F4CCCC"/>
                </a:highlight>
              </a:rPr>
              <a:t>소형</a:t>
            </a:r>
            <a:r>
              <a:rPr lang="en-US">
                <a:solidFill>
                  <a:srgbClr val="3F3F3F"/>
                </a:solidFill>
              </a:rPr>
              <a:t>아파트의 </a:t>
            </a:r>
            <a:r>
              <a:rPr lang="en-US">
                <a:solidFill>
                  <a:srgbClr val="3F3F3F"/>
                </a:solidFill>
              </a:rPr>
              <a:t>거래량(수요)이 증가하면서 실거래가 구간이 </a:t>
            </a:r>
            <a:r>
              <a:rPr lang="en-US">
                <a:solidFill>
                  <a:srgbClr val="3F3F3F"/>
                </a:solidFill>
                <a:highlight>
                  <a:srgbClr val="FFF2CC"/>
                </a:highlight>
              </a:rPr>
              <a:t>A→E 방향으로 이동</a:t>
            </a:r>
            <a:r>
              <a:rPr lang="en-US">
                <a:solidFill>
                  <a:srgbClr val="3F3F3F"/>
                </a:solidFill>
              </a:rPr>
              <a:t>된 것을 확인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400"/>
              <a:buChar char="❏"/>
            </a:pPr>
            <a:r>
              <a:rPr lang="en-US">
                <a:solidFill>
                  <a:srgbClr val="3F3F3F"/>
                </a:solidFill>
              </a:rPr>
              <a:t>소형아파트 실거래 가격이 높아지는 시기에</a:t>
            </a:r>
            <a:endParaRPr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중형아파트의 가격도 함께 상승함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❏"/>
            </a:pPr>
            <a:r>
              <a:rPr lang="en-US">
                <a:solidFill>
                  <a:srgbClr val="3F3F3F"/>
                </a:solidFill>
              </a:rPr>
              <a:t>거래량이 적어지는 </a:t>
            </a:r>
            <a:r>
              <a:rPr lang="en-US">
                <a:solidFill>
                  <a:srgbClr val="3F3F3F"/>
                </a:solidFill>
                <a:highlight>
                  <a:srgbClr val="CFE2F3"/>
                </a:highlight>
              </a:rPr>
              <a:t>대형</a:t>
            </a:r>
            <a:r>
              <a:rPr lang="en-US">
                <a:solidFill>
                  <a:srgbClr val="3F3F3F"/>
                </a:solidFill>
              </a:rPr>
              <a:t>아파트의 실거래가 구간이 </a:t>
            </a:r>
            <a:r>
              <a:rPr lang="en-US">
                <a:solidFill>
                  <a:srgbClr val="3F3F3F"/>
                </a:solidFill>
                <a:highlight>
                  <a:srgbClr val="FFF2CC"/>
                </a:highlight>
              </a:rPr>
              <a:t> E→ A방향으로 비중이 커짐</a:t>
            </a:r>
            <a:r>
              <a:rPr lang="en-US">
                <a:solidFill>
                  <a:srgbClr val="3F3F3F"/>
                </a:solidFill>
              </a:rPr>
              <a:t> </a:t>
            </a:r>
            <a:r>
              <a:rPr lang="en-US" sz="1200">
                <a:solidFill>
                  <a:srgbClr val="3F3F3F"/>
                </a:solidFill>
              </a:rPr>
              <a:t>(거래가 하락)</a:t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508" name="Google Shape;508;gea0aad7684_5_12"/>
          <p:cNvSpPr/>
          <p:nvPr/>
        </p:nvSpPr>
        <p:spPr>
          <a:xfrm>
            <a:off x="8294506" y="4466072"/>
            <a:ext cx="3015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B6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ea0aad7684_5_12"/>
          <p:cNvSpPr txBox="1"/>
          <p:nvPr/>
        </p:nvSpPr>
        <p:spPr>
          <a:xfrm>
            <a:off x="8630775" y="4356175"/>
            <a:ext cx="29481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아파트 거래량 변동과 가격 변동이 서로 인과관계를 보임</a:t>
            </a:r>
            <a:endParaRPr b="1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3F3F3F"/>
                </a:solidFill>
              </a:rPr>
              <a:t>전반적으로 B/C 구간 거래가 활발하며 </a:t>
            </a:r>
            <a:r>
              <a:rPr b="1" lang="en-US">
                <a:solidFill>
                  <a:srgbClr val="3F3F3F"/>
                </a:solidFill>
                <a:highlight>
                  <a:srgbClr val="FFF2CC"/>
                </a:highlight>
              </a:rPr>
              <a:t>실거래가 상승이 예상</a:t>
            </a:r>
            <a:r>
              <a:rPr b="1" lang="en-US">
                <a:solidFill>
                  <a:srgbClr val="3F3F3F"/>
                </a:solidFill>
              </a:rPr>
              <a:t> 됨</a:t>
            </a:r>
            <a:endParaRPr b="1">
              <a:solidFill>
                <a:srgbClr val="3F3F3F"/>
              </a:solidFill>
            </a:endParaRPr>
          </a:p>
        </p:txBody>
      </p:sp>
      <p:pic>
        <p:nvPicPr>
          <p:cNvPr id="510" name="Google Shape;510;gea0aad7684_5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538" y="1459025"/>
            <a:ext cx="485775" cy="6381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gea0aad7684_5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0303" y="3448423"/>
            <a:ext cx="838200" cy="7620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gea0aad7684_5_12"/>
          <p:cNvSpPr/>
          <p:nvPr/>
        </p:nvSpPr>
        <p:spPr>
          <a:xfrm>
            <a:off x="8310848" y="5117689"/>
            <a:ext cx="3015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B6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a0aad7684_5_69"/>
          <p:cNvSpPr txBox="1"/>
          <p:nvPr/>
        </p:nvSpPr>
        <p:spPr>
          <a:xfrm>
            <a:off x="584200" y="152400"/>
            <a:ext cx="226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분석 결과</a:t>
            </a:r>
            <a:endParaRPr b="1"/>
          </a:p>
        </p:txBody>
      </p:sp>
      <p:sp>
        <p:nvSpPr>
          <p:cNvPr id="518" name="Google Shape;518;gea0aad7684_5_69"/>
          <p:cNvSpPr txBox="1"/>
          <p:nvPr/>
        </p:nvSpPr>
        <p:spPr>
          <a:xfrm>
            <a:off x="584200" y="708500"/>
            <a:ext cx="23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3.1</a:t>
            </a:r>
            <a:r>
              <a:rPr b="1" lang="en-US" sz="1800">
                <a:solidFill>
                  <a:srgbClr val="3F3F3F"/>
                </a:solidFill>
              </a:rPr>
              <a:t> 시각화 </a:t>
            </a:r>
            <a:endParaRPr sz="1900">
              <a:solidFill>
                <a:srgbClr val="3F3F3F"/>
              </a:solidFill>
            </a:endParaRPr>
          </a:p>
        </p:txBody>
      </p:sp>
      <p:sp>
        <p:nvSpPr>
          <p:cNvPr id="519" name="Google Shape;519;gea0aad7684_5_69"/>
          <p:cNvSpPr/>
          <p:nvPr/>
        </p:nvSpPr>
        <p:spPr>
          <a:xfrm>
            <a:off x="7366100" y="1761375"/>
            <a:ext cx="3771600" cy="4347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rgbClr val="6DB6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ea0aad7684_5_69"/>
          <p:cNvSpPr txBox="1"/>
          <p:nvPr/>
        </p:nvSpPr>
        <p:spPr>
          <a:xfrm rot="761">
            <a:off x="7089338" y="1811780"/>
            <a:ext cx="40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강서구 아파트 규모별 가격 변동 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521" name="Google Shape;521;gea0aad7684_5_69"/>
          <p:cNvSpPr txBox="1"/>
          <p:nvPr/>
        </p:nvSpPr>
        <p:spPr>
          <a:xfrm>
            <a:off x="7054525" y="2372175"/>
            <a:ext cx="44709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400"/>
              <a:buChar char="❏"/>
            </a:pPr>
            <a:r>
              <a:rPr lang="en-US">
                <a:solidFill>
                  <a:srgbClr val="3F3F3F"/>
                </a:solidFill>
                <a:highlight>
                  <a:srgbClr val="F4CCCC"/>
                </a:highlight>
              </a:rPr>
              <a:t>소</a:t>
            </a:r>
            <a:r>
              <a:rPr lang="en-US">
                <a:solidFill>
                  <a:srgbClr val="3F3F3F"/>
                </a:solidFill>
              </a:rPr>
              <a:t>/</a:t>
            </a:r>
            <a:r>
              <a:rPr lang="en-US">
                <a:solidFill>
                  <a:srgbClr val="3F3F3F"/>
                </a:solidFill>
                <a:highlight>
                  <a:srgbClr val="FCE5CD"/>
                </a:highlight>
              </a:rPr>
              <a:t>중형</a:t>
            </a:r>
            <a:r>
              <a:rPr lang="en-US">
                <a:solidFill>
                  <a:srgbClr val="3F3F3F"/>
                </a:solidFill>
              </a:rPr>
              <a:t> 아파트의 거래량이 증가하면서 실거래가 구간이 </a:t>
            </a:r>
            <a:r>
              <a:rPr lang="en-US">
                <a:solidFill>
                  <a:srgbClr val="3F3F3F"/>
                </a:solidFill>
                <a:highlight>
                  <a:srgbClr val="FFF2CC"/>
                </a:highlight>
              </a:rPr>
              <a:t>A→E방향으로 이동</a:t>
            </a:r>
            <a:r>
              <a:rPr lang="en-US">
                <a:solidFill>
                  <a:srgbClr val="3F3F3F"/>
                </a:solidFill>
              </a:rPr>
              <a:t>된 것을 확인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F3F3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400"/>
              <a:buChar char="❏"/>
            </a:pPr>
            <a:r>
              <a:rPr lang="en-US">
                <a:solidFill>
                  <a:srgbClr val="3F3F3F"/>
                </a:solidFill>
              </a:rPr>
              <a:t>2017년부터 소형아파트의 거래/가격이 함께 증가함에 따라 중/대형 아파트의 거래가 A 구간에서 일부 일어나는 것을 확인</a:t>
            </a:r>
            <a:endParaRPr b="1" sz="1600">
              <a:solidFill>
                <a:srgbClr val="3F3F3F"/>
              </a:solidFill>
            </a:endParaRPr>
          </a:p>
        </p:txBody>
      </p:sp>
      <p:sp>
        <p:nvSpPr>
          <p:cNvPr id="522" name="Google Shape;522;gea0aad7684_5_69"/>
          <p:cNvSpPr/>
          <p:nvPr/>
        </p:nvSpPr>
        <p:spPr>
          <a:xfrm>
            <a:off x="7989706" y="4067637"/>
            <a:ext cx="3015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B6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ea0aad7684_5_69"/>
          <p:cNvSpPr txBox="1"/>
          <p:nvPr/>
        </p:nvSpPr>
        <p:spPr>
          <a:xfrm>
            <a:off x="8325975" y="3975175"/>
            <a:ext cx="31995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</a:rPr>
              <a:t>강서구 지역의 아파트 매매가 상승세</a:t>
            </a:r>
            <a:endParaRPr b="1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F3F3F"/>
                </a:solidFill>
              </a:rPr>
              <a:t>(요인은 정책, 인프라 등으로 예상)</a:t>
            </a:r>
            <a:endParaRPr sz="1300">
              <a:solidFill>
                <a:srgbClr val="3F3F3F"/>
              </a:solidFill>
            </a:endParaRPr>
          </a:p>
        </p:txBody>
      </p:sp>
      <p:pic>
        <p:nvPicPr>
          <p:cNvPr id="524" name="Google Shape;524;gea0aad7684_5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54135"/>
            <a:ext cx="5289074" cy="442750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5" name="Google Shape;525;gea0aad7684_5_69"/>
          <p:cNvSpPr txBox="1"/>
          <p:nvPr/>
        </p:nvSpPr>
        <p:spPr>
          <a:xfrm rot="599">
            <a:off x="588963" y="1524037"/>
            <a:ext cx="344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highlight>
                  <a:schemeClr val="lt1"/>
                </a:highlight>
              </a:rPr>
              <a:t>강서구 아파트 규모별 가격 변동추이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526" name="Google Shape;526;gea0aad7684_5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475" y="1330406"/>
            <a:ext cx="1302225" cy="8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ea0aad7684_5_69"/>
          <p:cNvSpPr/>
          <p:nvPr/>
        </p:nvSpPr>
        <p:spPr>
          <a:xfrm>
            <a:off x="5826534" y="4107428"/>
            <a:ext cx="1857300" cy="21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8" name="Google Shape;528;gea0aad7684_5_69"/>
          <p:cNvGraphicFramePr/>
          <p:nvPr/>
        </p:nvGraphicFramePr>
        <p:xfrm>
          <a:off x="5911823" y="41746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{1480D7C5-E34A-40E1-816C-22A57BBF49F5}</a:tableStyleId>
              </a:tblPr>
              <a:tblGrid>
                <a:gridCol w="563200"/>
                <a:gridCol w="1119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구간화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7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가격 단위(만원)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7E0"/>
                    </a:solidFill>
                  </a:tcPr>
                </a:tc>
              </a:tr>
              <a:tr h="29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700-20,000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20,001-40,000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40,001-60,000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60,001,-80,000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E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80,001-1,150,000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29" name="Google Shape;529;gea0aad7684_5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625" y="1498079"/>
            <a:ext cx="428625" cy="5429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0" name="Google Shape;530;gea0aad7684_5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775" y="3171700"/>
            <a:ext cx="857250" cy="8858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1" name="Google Shape;531;gea0aad7684_5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63050">
            <a:off x="7798600" y="4859975"/>
            <a:ext cx="4082452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ea0aad7684_5_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7786" y="5337875"/>
            <a:ext cx="3654884" cy="3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ea0aad7684_5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" y="1811375"/>
            <a:ext cx="5285130" cy="43608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8" name="Google Shape;538;gea0aad7684_5_51"/>
          <p:cNvSpPr txBox="1"/>
          <p:nvPr/>
        </p:nvSpPr>
        <p:spPr>
          <a:xfrm>
            <a:off x="584200" y="152400"/>
            <a:ext cx="226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분석 결과</a:t>
            </a:r>
            <a:endParaRPr b="1"/>
          </a:p>
        </p:txBody>
      </p:sp>
      <p:sp>
        <p:nvSpPr>
          <p:cNvPr id="539" name="Google Shape;539;gea0aad7684_5_51"/>
          <p:cNvSpPr txBox="1"/>
          <p:nvPr/>
        </p:nvSpPr>
        <p:spPr>
          <a:xfrm>
            <a:off x="584200" y="708500"/>
            <a:ext cx="23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3.1</a:t>
            </a:r>
            <a:r>
              <a:rPr b="1" lang="en-US" sz="1800">
                <a:solidFill>
                  <a:srgbClr val="3F3F3F"/>
                </a:solidFill>
              </a:rPr>
              <a:t> 시각화 </a:t>
            </a:r>
            <a:endParaRPr sz="1900">
              <a:solidFill>
                <a:srgbClr val="3F3F3F"/>
              </a:solidFill>
            </a:endParaRPr>
          </a:p>
        </p:txBody>
      </p:sp>
      <p:pic>
        <p:nvPicPr>
          <p:cNvPr id="540" name="Google Shape;540;gea0aad7684_5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130" y="1440050"/>
            <a:ext cx="1302225" cy="8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ea0aad7684_5_51"/>
          <p:cNvSpPr/>
          <p:nvPr/>
        </p:nvSpPr>
        <p:spPr>
          <a:xfrm>
            <a:off x="5665574" y="4141633"/>
            <a:ext cx="1857300" cy="21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ea0aad7684_5_51"/>
          <p:cNvSpPr/>
          <p:nvPr/>
        </p:nvSpPr>
        <p:spPr>
          <a:xfrm>
            <a:off x="7340297" y="1551397"/>
            <a:ext cx="3771600" cy="434700"/>
          </a:xfrm>
          <a:prstGeom prst="snip2DiagRect">
            <a:avLst>
              <a:gd fmla="val 50000" name="adj1"/>
              <a:gd fmla="val 50000" name="adj2"/>
            </a:avLst>
          </a:prstGeom>
          <a:solidFill>
            <a:srgbClr val="6DB6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ea0aad7684_5_51"/>
          <p:cNvSpPr txBox="1"/>
          <p:nvPr/>
        </p:nvSpPr>
        <p:spPr>
          <a:xfrm rot="761">
            <a:off x="7063535" y="1601803"/>
            <a:ext cx="40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강남</a:t>
            </a:r>
            <a:r>
              <a:rPr b="1" lang="en-US" sz="1800">
                <a:solidFill>
                  <a:schemeClr val="lt1"/>
                </a:solidFill>
              </a:rPr>
              <a:t>구 아파트 규모별 가격 변동 </a:t>
            </a:r>
            <a:endParaRPr b="1" sz="500">
              <a:solidFill>
                <a:schemeClr val="lt1"/>
              </a:solidFill>
            </a:endParaRPr>
          </a:p>
        </p:txBody>
      </p:sp>
      <p:graphicFrame>
        <p:nvGraphicFramePr>
          <p:cNvPr id="544" name="Google Shape;544;gea0aad7684_5_51"/>
          <p:cNvGraphicFramePr/>
          <p:nvPr/>
        </p:nvGraphicFramePr>
        <p:xfrm>
          <a:off x="5750863" y="4208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{1480D7C5-E34A-40E1-816C-22A57BBF49F5}</a:tableStyleId>
              </a:tblPr>
              <a:tblGrid>
                <a:gridCol w="563200"/>
                <a:gridCol w="1119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구간화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7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가격 단위(만원)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D7E0"/>
                    </a:solidFill>
                  </a:tcPr>
                </a:tc>
              </a:tr>
              <a:tr h="29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700-20,000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20,001-40,000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40,001-60,000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60,001,-80,000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E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80,001-1,150,000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5" name="Google Shape;545;gea0aad7684_5_51"/>
          <p:cNvSpPr txBox="1"/>
          <p:nvPr/>
        </p:nvSpPr>
        <p:spPr>
          <a:xfrm rot="599">
            <a:off x="554715" y="1566033"/>
            <a:ext cx="344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highlight>
                  <a:schemeClr val="lt1"/>
                </a:highlight>
              </a:rPr>
              <a:t>강남</a:t>
            </a:r>
            <a:r>
              <a:rPr b="1" lang="en-US" sz="1500">
                <a:solidFill>
                  <a:schemeClr val="dk1"/>
                </a:solidFill>
                <a:highlight>
                  <a:schemeClr val="lt1"/>
                </a:highlight>
              </a:rPr>
              <a:t>구 아파트 규모별 가격 변동추이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46" name="Google Shape;546;gea0aad7684_5_51"/>
          <p:cNvSpPr txBox="1"/>
          <p:nvPr/>
        </p:nvSpPr>
        <p:spPr>
          <a:xfrm>
            <a:off x="7181118" y="2127225"/>
            <a:ext cx="44709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400"/>
              <a:buChar char="❏"/>
            </a:pPr>
            <a:r>
              <a:rPr lang="en-US">
                <a:solidFill>
                  <a:srgbClr val="3F3F3F"/>
                </a:solidFill>
              </a:rPr>
              <a:t>4인가구 거주 비율이 높은 강남구는 대형 아파트가 대세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FA8"/>
              </a:buClr>
              <a:buSzPts val="1400"/>
              <a:buChar char="❏"/>
            </a:pPr>
            <a:r>
              <a:rPr lang="en-US">
                <a:solidFill>
                  <a:srgbClr val="3F3F3F"/>
                </a:solidFill>
              </a:rPr>
              <a:t>핵가족 비중이 늘면서 소/중형 매매가 상승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❏"/>
            </a:pPr>
            <a:r>
              <a:rPr lang="en-US">
                <a:solidFill>
                  <a:srgbClr val="3F3F3F"/>
                </a:solidFill>
              </a:rPr>
              <a:t>2015-2017년, 실거래가 D,E 구간에서 활발한 거래 확인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3F3F3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❏"/>
            </a:pPr>
            <a:r>
              <a:rPr lang="en-US">
                <a:solidFill>
                  <a:srgbClr val="3F3F3F"/>
                </a:solidFill>
              </a:rPr>
              <a:t>강남 집값을 잡기위한 규제 발표로 매물 잠김 현상 발생, 다주택자들의 증여로 이어져 아파트 거래량 감소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47" name="Google Shape;547;gea0aad7684_5_51"/>
          <p:cNvSpPr/>
          <p:nvPr/>
        </p:nvSpPr>
        <p:spPr>
          <a:xfrm>
            <a:off x="7701843" y="4711152"/>
            <a:ext cx="3015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B6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ea0aad7684_5_51"/>
          <p:cNvSpPr txBox="1"/>
          <p:nvPr/>
        </p:nvSpPr>
        <p:spPr>
          <a:xfrm>
            <a:off x="8055379" y="4610493"/>
            <a:ext cx="3115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</a:rPr>
              <a:t>서울시 </a:t>
            </a:r>
            <a:r>
              <a:rPr b="1" lang="en-US" sz="1600">
                <a:solidFill>
                  <a:srgbClr val="3F3F3F"/>
                </a:solidFill>
                <a:highlight>
                  <a:srgbClr val="CFE2F3"/>
                </a:highlight>
              </a:rPr>
              <a:t>대형</a:t>
            </a:r>
            <a:r>
              <a:rPr b="1" lang="en-US" sz="1600">
                <a:solidFill>
                  <a:srgbClr val="3F3F3F"/>
                </a:solidFill>
              </a:rPr>
              <a:t>아파트 상승세의 핵심 지역은 강남권</a:t>
            </a:r>
            <a:endParaRPr/>
          </a:p>
        </p:txBody>
      </p:sp>
      <p:pic>
        <p:nvPicPr>
          <p:cNvPr id="549" name="Google Shape;549;gea0aad7684_5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2184" y="1631342"/>
            <a:ext cx="476250" cy="51435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0" name="Google Shape;550;gea0aad7684_5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6882" y="3306999"/>
            <a:ext cx="857250" cy="7715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1" name="Google Shape;551;gea0aad7684_5_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81996">
            <a:off x="9838900" y="5291150"/>
            <a:ext cx="1842530" cy="82852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50" y="2217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8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8"/>
          <p:cNvSpPr/>
          <p:nvPr/>
        </p:nvSpPr>
        <p:spPr>
          <a:xfrm>
            <a:off x="1981200" y="4413928"/>
            <a:ext cx="10210800" cy="101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8"/>
          <p:cNvSpPr txBox="1"/>
          <p:nvPr/>
        </p:nvSpPr>
        <p:spPr>
          <a:xfrm>
            <a:off x="2302041" y="3591341"/>
            <a:ext cx="232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b="1" lang="en-US" sz="6000">
                <a:solidFill>
                  <a:schemeClr val="lt1"/>
                </a:solidFill>
              </a:rPr>
              <a:t>4</a:t>
            </a:r>
            <a:endParaRPr b="1"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8"/>
          <p:cNvSpPr txBox="1"/>
          <p:nvPr/>
        </p:nvSpPr>
        <p:spPr>
          <a:xfrm>
            <a:off x="2286000" y="4594512"/>
            <a:ext cx="3791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</a:rPr>
              <a:t>결론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"/>
          <p:cNvSpPr txBox="1"/>
          <p:nvPr/>
        </p:nvSpPr>
        <p:spPr>
          <a:xfrm>
            <a:off x="484037" y="1077575"/>
            <a:ext cx="800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sz="7300">
              <a:solidFill>
                <a:srgbClr val="F2F2F2"/>
              </a:solidFill>
            </a:endParaRPr>
          </a:p>
        </p:txBody>
      </p:sp>
      <p:sp>
        <p:nvSpPr>
          <p:cNvPr id="566" name="Google Shape;566;p28"/>
          <p:cNvSpPr txBox="1"/>
          <p:nvPr/>
        </p:nvSpPr>
        <p:spPr>
          <a:xfrm>
            <a:off x="5909653" y="1077575"/>
            <a:ext cx="7191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sz="73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8"/>
          <p:cNvSpPr txBox="1"/>
          <p:nvPr/>
        </p:nvSpPr>
        <p:spPr>
          <a:xfrm>
            <a:off x="542675" y="1456950"/>
            <a:ext cx="59100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</a:rPr>
              <a:t>서울시 아파트 실거래 데이터를 활용한</a:t>
            </a:r>
            <a:endParaRPr b="1" sz="21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</a:rPr>
              <a:t>아파트 규모별 수요 예측</a:t>
            </a:r>
            <a:endParaRPr b="1" sz="7300">
              <a:solidFill>
                <a:schemeClr val="lt1"/>
              </a:solidFill>
            </a:endParaRPr>
          </a:p>
        </p:txBody>
      </p:sp>
      <p:sp>
        <p:nvSpPr>
          <p:cNvPr id="568" name="Google Shape;568;p28"/>
          <p:cNvSpPr txBox="1"/>
          <p:nvPr/>
        </p:nvSpPr>
        <p:spPr>
          <a:xfrm>
            <a:off x="-150981" y="-363781"/>
            <a:ext cx="751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00">
                <a:solidFill>
                  <a:schemeClr val="lt1"/>
                </a:solidFill>
              </a:rPr>
              <a:t>4</a:t>
            </a:r>
            <a:endParaRPr b="1" sz="8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8"/>
          <p:cNvSpPr txBox="1"/>
          <p:nvPr/>
        </p:nvSpPr>
        <p:spPr>
          <a:xfrm>
            <a:off x="584200" y="228600"/>
            <a:ext cx="117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2F2F2"/>
                </a:solidFill>
              </a:rPr>
              <a:t>결론</a:t>
            </a:r>
            <a:endParaRPr b="1">
              <a:solidFill>
                <a:srgbClr val="F2F2F2"/>
              </a:solidFill>
            </a:endParaRPr>
          </a:p>
        </p:txBody>
      </p:sp>
      <p:cxnSp>
        <p:nvCxnSpPr>
          <p:cNvPr id="570" name="Google Shape;570;p28"/>
          <p:cNvCxnSpPr/>
          <p:nvPr/>
        </p:nvCxnSpPr>
        <p:spPr>
          <a:xfrm>
            <a:off x="719450" y="970275"/>
            <a:ext cx="115299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1" name="Google Shape;5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86" y="2548325"/>
            <a:ext cx="5478125" cy="3571175"/>
          </a:xfrm>
          <a:prstGeom prst="rect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72" name="Google Shape;572;p28"/>
          <p:cNvCxnSpPr/>
          <p:nvPr/>
        </p:nvCxnSpPr>
        <p:spPr>
          <a:xfrm>
            <a:off x="651593" y="6542330"/>
            <a:ext cx="115299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28"/>
          <p:cNvSpPr/>
          <p:nvPr/>
        </p:nvSpPr>
        <p:spPr>
          <a:xfrm>
            <a:off x="11320825" y="0"/>
            <a:ext cx="617400" cy="8553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8"/>
          <p:cNvSpPr txBox="1"/>
          <p:nvPr/>
        </p:nvSpPr>
        <p:spPr>
          <a:xfrm>
            <a:off x="6816769" y="1956690"/>
            <a:ext cx="48078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-US" sz="1200">
                <a:solidFill>
                  <a:schemeClr val="lt1"/>
                </a:solidFill>
              </a:rPr>
              <a:t>2015년-2021년 7월까지의 서울시 아파트 매매 실거래가 및 가구원 통계 데이터를 활용하여 ‘서울시 아파트 실거래 동향’을 분석함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-US" sz="1200">
                <a:solidFill>
                  <a:schemeClr val="lt1"/>
                </a:solidFill>
              </a:rPr>
              <a:t>분석 시점인 2015년부터 아파트 거래량이 점차 축소 되고 있음을 확인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-US" sz="1200">
                <a:solidFill>
                  <a:schemeClr val="lt1"/>
                </a:solidFill>
              </a:rPr>
              <a:t>반면, 서울시 인구대비 1인가구원 수는 꾸준히 증가 추세를 보임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-US" sz="1200">
                <a:solidFill>
                  <a:schemeClr val="lt1"/>
                </a:solidFill>
              </a:rPr>
              <a:t>가구원 형태 변화로 인한 소/중형 아파트 특히, 소형아파트의 수요 증가와 함께 오피스텔 거래량도 증가함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❏"/>
            </a:pPr>
            <a:r>
              <a:rPr lang="en-US" sz="1200">
                <a:solidFill>
                  <a:schemeClr val="lt1"/>
                </a:solidFill>
              </a:rPr>
              <a:t>서울시 각 행정구역별로 다른 특징을 보이지만 소형아파트의 가격이 증가하는 공통점을 보임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75" name="Google Shape;575;p28"/>
          <p:cNvSpPr/>
          <p:nvPr/>
        </p:nvSpPr>
        <p:spPr>
          <a:xfrm>
            <a:off x="6921250" y="4841925"/>
            <a:ext cx="457800" cy="333000"/>
          </a:xfrm>
          <a:prstGeom prst="stripedRightArrow">
            <a:avLst>
              <a:gd fmla="val 38468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100" y="4924971"/>
            <a:ext cx="1175425" cy="56567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77" name="Google Shape;577;p28"/>
          <p:cNvCxnSpPr/>
          <p:nvPr/>
        </p:nvCxnSpPr>
        <p:spPr>
          <a:xfrm>
            <a:off x="6742684" y="1686865"/>
            <a:ext cx="0" cy="4533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78" name="Google Shape;578;p28"/>
          <p:cNvSpPr txBox="1"/>
          <p:nvPr/>
        </p:nvSpPr>
        <p:spPr>
          <a:xfrm>
            <a:off x="7318400" y="1424367"/>
            <a:ext cx="3901800" cy="4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73763"/>
                </a:solidFill>
              </a:rPr>
              <a:t>:</a:t>
            </a:r>
            <a:r>
              <a:rPr b="1" lang="en-US" sz="2200">
                <a:solidFill>
                  <a:schemeClr val="lt1"/>
                </a:solidFill>
              </a:rPr>
              <a:t> </a:t>
            </a:r>
            <a:r>
              <a:rPr b="1" lang="en-US" sz="2200">
                <a:solidFill>
                  <a:srgbClr val="073763"/>
                </a:solidFill>
              </a:rPr>
              <a:t>결론</a:t>
            </a:r>
            <a:endParaRPr b="1" sz="2600">
              <a:solidFill>
                <a:srgbClr val="073763"/>
              </a:solidFill>
            </a:endParaRPr>
          </a:p>
        </p:txBody>
      </p:sp>
      <p:sp>
        <p:nvSpPr>
          <p:cNvPr id="579" name="Google Shape;579;p28"/>
          <p:cNvSpPr txBox="1"/>
          <p:nvPr/>
        </p:nvSpPr>
        <p:spPr>
          <a:xfrm>
            <a:off x="7420528" y="4793454"/>
            <a:ext cx="44844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73763"/>
                </a:solidFill>
                <a:highlight>
                  <a:srgbClr val="FFF2CC"/>
                </a:highlight>
              </a:rPr>
              <a:t>높아지는 1인가구</a:t>
            </a:r>
            <a:r>
              <a:rPr b="1" lang="en-US">
                <a:solidFill>
                  <a:schemeClr val="lt1"/>
                </a:solidFill>
              </a:rPr>
              <a:t> 비중으로 </a:t>
            </a:r>
            <a:r>
              <a:rPr b="1" lang="en-US">
                <a:solidFill>
                  <a:srgbClr val="073763"/>
                </a:solidFill>
                <a:highlight>
                  <a:srgbClr val="FFF2CC"/>
                </a:highlight>
              </a:rPr>
              <a:t>소형</a:t>
            </a:r>
            <a:r>
              <a:rPr b="1" lang="en-US">
                <a:solidFill>
                  <a:schemeClr val="lt1"/>
                </a:solidFill>
              </a:rPr>
              <a:t>아파트 </a:t>
            </a:r>
            <a:r>
              <a:rPr b="1" lang="en-US">
                <a:solidFill>
                  <a:srgbClr val="073763"/>
                </a:solidFill>
                <a:highlight>
                  <a:srgbClr val="FFF2CC"/>
                </a:highlight>
              </a:rPr>
              <a:t>수요 증가</a:t>
            </a:r>
            <a:r>
              <a:rPr b="1" lang="en-US">
                <a:solidFill>
                  <a:schemeClr val="lt1"/>
                </a:solidFill>
              </a:rPr>
              <a:t>, 이에 따라 </a:t>
            </a:r>
            <a:r>
              <a:rPr b="1" lang="en-US">
                <a:solidFill>
                  <a:srgbClr val="073763"/>
                </a:solidFill>
                <a:highlight>
                  <a:srgbClr val="FFF2CC"/>
                </a:highlight>
              </a:rPr>
              <a:t>매매가격이 점차 높아</a:t>
            </a:r>
            <a:r>
              <a:rPr b="1" lang="en-US">
                <a:solidFill>
                  <a:schemeClr val="lt1"/>
                </a:solidFill>
              </a:rPr>
              <a:t>질 것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lt1"/>
                </a:solidFill>
              </a:rPr>
              <a:t>이와 같은 시장흐름이 지속될 시</a:t>
            </a:r>
            <a:r>
              <a:rPr b="1" lang="en-US">
                <a:solidFill>
                  <a:schemeClr val="lt1"/>
                </a:solidFill>
              </a:rPr>
              <a:t>, 소형아파트 </a:t>
            </a:r>
            <a:r>
              <a:rPr b="1" lang="en-US">
                <a:solidFill>
                  <a:srgbClr val="073763"/>
                </a:solidFill>
                <a:highlight>
                  <a:srgbClr val="FFF2CC"/>
                </a:highlight>
              </a:rPr>
              <a:t>품귀현상</a:t>
            </a:r>
            <a:r>
              <a:rPr b="1" lang="en-US">
                <a:solidFill>
                  <a:schemeClr val="lt1"/>
                </a:solidFill>
              </a:rPr>
              <a:t>으로 </a:t>
            </a:r>
            <a:r>
              <a:rPr b="1" lang="en-US">
                <a:solidFill>
                  <a:srgbClr val="073763"/>
                </a:solidFill>
                <a:highlight>
                  <a:srgbClr val="FFF2CC"/>
                </a:highlight>
              </a:rPr>
              <a:t>중형아파트 매매가격도 높아질 것</a:t>
            </a:r>
            <a:r>
              <a:rPr b="1" lang="en-US">
                <a:solidFill>
                  <a:schemeClr val="lt1"/>
                </a:solidFill>
              </a:rPr>
              <a:t>으로 예상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580" name="Google Shape;580;p28"/>
          <p:cNvCxnSpPr/>
          <p:nvPr/>
        </p:nvCxnSpPr>
        <p:spPr>
          <a:xfrm rot="10800000">
            <a:off x="6803400" y="4652701"/>
            <a:ext cx="42243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a12813e6a_4_34"/>
          <p:cNvSpPr txBox="1"/>
          <p:nvPr/>
        </p:nvSpPr>
        <p:spPr>
          <a:xfrm>
            <a:off x="584200" y="228600"/>
            <a:ext cx="242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참고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586" name="Google Shape;586;gea12813e6a_4_34"/>
          <p:cNvCxnSpPr/>
          <p:nvPr/>
        </p:nvCxnSpPr>
        <p:spPr>
          <a:xfrm>
            <a:off x="719450" y="970275"/>
            <a:ext cx="115299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gea12813e6a_4_34"/>
          <p:cNvCxnSpPr/>
          <p:nvPr/>
        </p:nvCxnSpPr>
        <p:spPr>
          <a:xfrm>
            <a:off x="651593" y="6542330"/>
            <a:ext cx="115299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gea12813e6a_4_34"/>
          <p:cNvSpPr/>
          <p:nvPr/>
        </p:nvSpPr>
        <p:spPr>
          <a:xfrm>
            <a:off x="11320825" y="0"/>
            <a:ext cx="617400" cy="8553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ea12813e6a_4_34"/>
          <p:cNvSpPr/>
          <p:nvPr/>
        </p:nvSpPr>
        <p:spPr>
          <a:xfrm>
            <a:off x="956400" y="1375820"/>
            <a:ext cx="2193300" cy="4827300"/>
          </a:xfrm>
          <a:prstGeom prst="leftBracket">
            <a:avLst>
              <a:gd fmla="val 8333" name="adj"/>
            </a:avLst>
          </a:prstGeom>
          <a:noFill/>
          <a:ln cap="flat" cmpd="sng" w="762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ea12813e6a_4_34"/>
          <p:cNvSpPr/>
          <p:nvPr/>
        </p:nvSpPr>
        <p:spPr>
          <a:xfrm flipH="1">
            <a:off x="9074825" y="1375820"/>
            <a:ext cx="2263800" cy="4827300"/>
          </a:xfrm>
          <a:prstGeom prst="leftBracket">
            <a:avLst>
              <a:gd fmla="val 8333" name="adj"/>
            </a:avLst>
          </a:prstGeom>
          <a:noFill/>
          <a:ln cap="flat" cmpd="sng" w="762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ea12813e6a_4_34"/>
          <p:cNvSpPr txBox="1"/>
          <p:nvPr/>
        </p:nvSpPr>
        <p:spPr>
          <a:xfrm>
            <a:off x="2118724" y="1719173"/>
            <a:ext cx="83859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❖"/>
            </a:pPr>
            <a:r>
              <a:rPr b="1" lang="en-US" sz="1600">
                <a:solidFill>
                  <a:schemeClr val="lt1"/>
                </a:solidFill>
              </a:rPr>
              <a:t>Data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➢"/>
            </a:pPr>
            <a:r>
              <a:rPr lang="en-US">
                <a:solidFill>
                  <a:schemeClr val="lt1"/>
                </a:solidFill>
              </a:rPr>
              <a:t>국토교통부</a:t>
            </a:r>
            <a:r>
              <a:rPr b="1" lang="en-US" sz="1500">
                <a:solidFill>
                  <a:schemeClr val="lt1"/>
                </a:solidFill>
              </a:rPr>
              <a:t> </a:t>
            </a:r>
            <a:r>
              <a:rPr lang="en-US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http://rtdown.molit.g</a:t>
            </a:r>
            <a:endParaRPr b="1"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➢"/>
            </a:pPr>
            <a:r>
              <a:rPr lang="en-US">
                <a:solidFill>
                  <a:schemeClr val="lt1"/>
                </a:solidFill>
              </a:rPr>
              <a:t>KOSIS </a:t>
            </a:r>
            <a:r>
              <a:rPr b="1" lang="en-US" sz="1500">
                <a:solidFill>
                  <a:schemeClr val="lt1"/>
                </a:solidFill>
              </a:rPr>
              <a:t> </a:t>
            </a:r>
            <a:r>
              <a:rPr lang="en-US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https://kosis.kr/statHtml/statHtml.do?orgId=101&amp;tblId=DT_1JC1505</a:t>
            </a:r>
            <a:endParaRPr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➢"/>
            </a:pPr>
            <a:r>
              <a:rPr lang="en-US">
                <a:solidFill>
                  <a:schemeClr val="lt1"/>
                </a:solidFill>
              </a:rPr>
              <a:t>서울 열린 데이터 광장 </a:t>
            </a:r>
            <a:r>
              <a:rPr lang="en-US" sz="1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https://data.seoul.go.kr/dataList/10996/S/2/datasetView.do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❖"/>
            </a:pPr>
            <a:r>
              <a:rPr b="1" lang="en-US" sz="1500">
                <a:solidFill>
                  <a:schemeClr val="lt1"/>
                </a:solidFill>
              </a:rPr>
              <a:t>선행 연구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➢"/>
            </a:pPr>
            <a:r>
              <a:rPr lang="en-US">
                <a:solidFill>
                  <a:schemeClr val="lt1"/>
                </a:solidFill>
              </a:rPr>
              <a:t>실거래 데이터와 GIS를 활용한 아파트 가격 및 거래량 변화 분석 </a:t>
            </a:r>
            <a:r>
              <a:rPr lang="en-US" sz="10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remap.krihs.re.kr/File/WP19-23%20%ec%8b%a4%ea%b1%b0%eb%9e%98%20%eb%8d%b0%ec%9d%b4%ed%84%b0%ec%99%80%20GIS%eb%a5%bc%20%ed%99%9c%ec%9a%a9%ed%95%9c%20%ec%95%84%ed%8c%8c%ed%8a%b8%20%ea%b0%80%ea%b2%a9%20%eb%b0%8f%20%ea%b1%b0%eb%9e%98%eb%9f%89%20%eb%b3%80%ed%99%94%eb%b6%84%ec%84%9d.pdf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b="1" lang="en-US">
                <a:solidFill>
                  <a:schemeClr val="lt1"/>
                </a:solidFill>
              </a:rPr>
              <a:t>기타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100"/>
              <a:buChar char="➢"/>
            </a:pPr>
            <a:r>
              <a:rPr lang="en-US" sz="11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https://www.dailypop.kr/news/articleView.html?idxno=49937</a:t>
            </a:r>
            <a:endParaRPr sz="1100">
              <a:solidFill>
                <a:srgbClr val="1155CC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100"/>
              <a:buChar char="➢"/>
            </a:pPr>
            <a:r>
              <a:rPr lang="en-US" sz="11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https://www.ajunews.com/view/20210806152815559</a:t>
            </a:r>
            <a:endParaRPr sz="1100">
              <a:solidFill>
                <a:srgbClr val="1155CC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100"/>
              <a:buChar char="➢"/>
            </a:pPr>
            <a:r>
              <a:rPr lang="en-US" sz="11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https://www.fnnews.com/news/202108021835200249</a:t>
            </a:r>
            <a:endParaRPr sz="1100">
              <a:solidFill>
                <a:srgbClr val="1155CC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100"/>
              <a:buChar char="➢"/>
            </a:pPr>
            <a:r>
              <a:rPr lang="en-US" sz="11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https://www.edaily.co.kr/news/read?newsId=01210326619108880&amp;mediaCodeNo=257</a:t>
            </a:r>
            <a:endParaRPr sz="1100">
              <a:solidFill>
                <a:srgbClr val="1155CC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100"/>
              <a:buChar char="➢"/>
            </a:pPr>
            <a:r>
              <a:rPr lang="en-US" sz="11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https://www.hankyung.com/realestate/article/202101234818e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100"/>
              <a:buChar char="➢"/>
            </a:pPr>
            <a:r>
              <a:rPr lang="en-US" sz="1100" u="sng">
                <a:solidFill>
                  <a:srgbClr val="1155CC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https://www.hankookilbo.com/News/Read/A2021081811340001032?did=NA</a:t>
            </a:r>
            <a:endParaRPr sz="1100">
              <a:solidFill>
                <a:srgbClr val="1155CC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a12813e6a_4_9"/>
          <p:cNvSpPr/>
          <p:nvPr/>
        </p:nvSpPr>
        <p:spPr>
          <a:xfrm>
            <a:off x="5203132" y="2877650"/>
            <a:ext cx="1677000" cy="1899000"/>
          </a:xfrm>
          <a:prstGeom prst="diamond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ea12813e6a_4_9"/>
          <p:cNvSpPr txBox="1"/>
          <p:nvPr/>
        </p:nvSpPr>
        <p:spPr>
          <a:xfrm>
            <a:off x="584200" y="228600"/>
            <a:ext cx="242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마무리하며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598" name="Google Shape;598;gea12813e6a_4_9"/>
          <p:cNvCxnSpPr/>
          <p:nvPr/>
        </p:nvCxnSpPr>
        <p:spPr>
          <a:xfrm>
            <a:off x="719450" y="970275"/>
            <a:ext cx="115299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gea12813e6a_4_9"/>
          <p:cNvCxnSpPr/>
          <p:nvPr/>
        </p:nvCxnSpPr>
        <p:spPr>
          <a:xfrm>
            <a:off x="651593" y="6542330"/>
            <a:ext cx="115299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gea12813e6a_4_9"/>
          <p:cNvSpPr/>
          <p:nvPr/>
        </p:nvSpPr>
        <p:spPr>
          <a:xfrm>
            <a:off x="11320825" y="0"/>
            <a:ext cx="617400" cy="8553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1" name="Google Shape;601;gea12813e6a_4_9"/>
          <p:cNvCxnSpPr/>
          <p:nvPr/>
        </p:nvCxnSpPr>
        <p:spPr>
          <a:xfrm>
            <a:off x="6043325" y="1783575"/>
            <a:ext cx="0" cy="387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gea12813e6a_4_9"/>
          <p:cNvCxnSpPr/>
          <p:nvPr/>
        </p:nvCxnSpPr>
        <p:spPr>
          <a:xfrm rot="10800000">
            <a:off x="1476075" y="3828475"/>
            <a:ext cx="9352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gea12813e6a_4_9"/>
          <p:cNvSpPr/>
          <p:nvPr/>
        </p:nvSpPr>
        <p:spPr>
          <a:xfrm>
            <a:off x="5339375" y="3319975"/>
            <a:ext cx="609600" cy="4398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민규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604" name="Google Shape;604;gea12813e6a_4_9"/>
          <p:cNvSpPr/>
          <p:nvPr/>
        </p:nvSpPr>
        <p:spPr>
          <a:xfrm>
            <a:off x="6137675" y="3319975"/>
            <a:ext cx="609600" cy="4398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태우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605" name="Google Shape;605;gea12813e6a_4_9"/>
          <p:cNvSpPr/>
          <p:nvPr/>
        </p:nvSpPr>
        <p:spPr>
          <a:xfrm>
            <a:off x="5339375" y="3897175"/>
            <a:ext cx="609600" cy="4398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명철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606" name="Google Shape;606;gea12813e6a_4_9"/>
          <p:cNvSpPr/>
          <p:nvPr/>
        </p:nvSpPr>
        <p:spPr>
          <a:xfrm>
            <a:off x="6137665" y="3897184"/>
            <a:ext cx="609600" cy="4398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지해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607" name="Google Shape;607;gea12813e6a_4_9"/>
          <p:cNvSpPr txBox="1"/>
          <p:nvPr/>
        </p:nvSpPr>
        <p:spPr>
          <a:xfrm>
            <a:off x="1592800" y="1858675"/>
            <a:ext cx="380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서로 부족한 부분을 보완해가면서 진행할 수 있었던 점에서 지금의 팀원들에게 감사하다 라는 말을 먼저 전하고 싶습니다 :)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프로젝트를 진행함에 있어서 생각했던 부분을 실체화하고 서로의 배움을 공유하면서 성장하는 우리를 보면서 조금 더 기간이 길었으면 어땠을까? 하는 아쉬움이 공존하는 짧은 기간 이었습니다.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08" name="Google Shape;608;gea12813e6a_4_9"/>
          <p:cNvSpPr txBox="1"/>
          <p:nvPr/>
        </p:nvSpPr>
        <p:spPr>
          <a:xfrm>
            <a:off x="1592825" y="3932425"/>
            <a:ext cx="380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1차 프로젝트 이후에 얼마 되지 않았음에도 불구하고 나에게는 여전히 익숙하지 않은 프로젝트였습니다.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프로젝트 과정 중에 서버구축과 태블로를 이용하는 부분에서 어려움이 있었는데도 무사히 프로젝트가 마무리  되었습니다. 프로젝트 기간이 길었다면 더 많은 인사이트를 도출해볼 수 있지 않았을까? 하는 아쉬움이 있습니다. 그럼에도 짧은 기간내에 익숙하지 않은 것들은 계속 시도하고 공부하여 프로젝트를 완료한 팀원들에 감사한 시간이었습니다.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09" name="Google Shape;609;gea12813e6a_4_9"/>
          <p:cNvSpPr txBox="1"/>
          <p:nvPr/>
        </p:nvSpPr>
        <p:spPr>
          <a:xfrm>
            <a:off x="6871575" y="1783575"/>
            <a:ext cx="380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빅데이터를 실제로 다뤄본적이 없어서 시작전 두려움반 기대반 이였다. 서버 구축하는 과정과 연동하는 작업들이 손이 많이 가고 힘들었지만 팀원들과 함께 의논하고 합을 잘 맞춰가 마무리를 잘 할수 있었다. 이번 프로젝트를 하면서 어려움에 마주치는 일이 많았는데 하나씩 찾고 공부하며 어려움을 극복하는법을 많이 배웠다. 시간이 짧았지만 많은 것들을 배울수 있었던 프로젝트 였던거 같다. 팀원들 모두 고생했다고 다시 말하고싶다.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10" name="Google Shape;610;gea12813e6a_4_9"/>
          <p:cNvSpPr txBox="1"/>
          <p:nvPr/>
        </p:nvSpPr>
        <p:spPr>
          <a:xfrm>
            <a:off x="6871575" y="3932425"/>
            <a:ext cx="380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아파트 ‘거래량, 실거래가, 가구원 형태, 지역구’ 등의 요인을 중점으로 서울시 아파트 매매 동향을 파악해보는 흥미로운 프로젝트였습니다. 이 외에 ‘정책, 각 지역의 인프라’ 등에 의해 어떤 가구원의 형태가 특정 행정구역에 모이는지에 대한 접근을 하지 않았던 점이 아쉽지만, 세세한 요인들까지 포함하기엔 길지 않은 기간이었습니다. </a:t>
            </a:r>
            <a:r>
              <a:rPr lang="en-US" sz="1200">
                <a:solidFill>
                  <a:schemeClr val="lt1"/>
                </a:solidFill>
              </a:rPr>
              <a:t> 2주안에</a:t>
            </a:r>
            <a:r>
              <a:rPr lang="en-US" sz="1200">
                <a:solidFill>
                  <a:schemeClr val="lt1"/>
                </a:solidFill>
              </a:rPr>
              <a:t> ‘데이터 전처리/저장, 가상서버 구축 및 시각화’까지 고생한 팀원들과 함께 이뤄낸 결과라 뿌듯합니다. 강사님을 더불어 모두에게 감사의 인사를 전하고 싶습니다.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11" name="Google Shape;611;gea12813e6a_4_9"/>
          <p:cNvSpPr txBox="1"/>
          <p:nvPr/>
        </p:nvSpPr>
        <p:spPr>
          <a:xfrm>
            <a:off x="712637" y="1229975"/>
            <a:ext cx="800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sz="8000">
              <a:solidFill>
                <a:srgbClr val="F2F2F2"/>
              </a:solidFill>
            </a:endParaRPr>
          </a:p>
        </p:txBody>
      </p:sp>
      <p:sp>
        <p:nvSpPr>
          <p:cNvPr id="612" name="Google Shape;612;gea12813e6a_4_9"/>
          <p:cNvSpPr txBox="1"/>
          <p:nvPr/>
        </p:nvSpPr>
        <p:spPr>
          <a:xfrm>
            <a:off x="10938853" y="1229975"/>
            <a:ext cx="719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sz="8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눈금선" id="617" name="Google Shape;6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11430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9"/>
          <p:cNvSpPr/>
          <p:nvPr/>
        </p:nvSpPr>
        <p:spPr>
          <a:xfrm>
            <a:off x="3571461" y="3051313"/>
            <a:ext cx="5049078" cy="755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905776" y="1431990"/>
            <a:ext cx="10654800" cy="4234200"/>
          </a:xfrm>
          <a:prstGeom prst="bracketPair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9"/>
          <p:cNvSpPr txBox="1"/>
          <p:nvPr/>
        </p:nvSpPr>
        <p:spPr>
          <a:xfrm>
            <a:off x="3810000" y="3132075"/>
            <a:ext cx="4572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</a:rPr>
              <a:t>감사합니다 :)</a:t>
            </a:r>
            <a:endParaRPr b="1" sz="2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595959"/>
                </a:solidFill>
                <a:highlight>
                  <a:schemeClr val="lt1"/>
                </a:highlight>
              </a:rPr>
              <a:t>김민규 인태우 노명철 안지해</a:t>
            </a:r>
            <a:endParaRPr b="1" sz="2100">
              <a:solidFill>
                <a:srgbClr val="595959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595959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595959"/>
                </a:solidFill>
                <a:highlight>
                  <a:schemeClr val="lt1"/>
                </a:highlight>
              </a:rPr>
              <a:t>- </a:t>
            </a:r>
            <a:r>
              <a:rPr b="1" lang="en-US" sz="1700">
                <a:solidFill>
                  <a:srgbClr val="595959"/>
                </a:solidFill>
                <a:highlight>
                  <a:schemeClr val="lt1"/>
                </a:highlight>
              </a:rPr>
              <a:t>일석이조 -  </a:t>
            </a:r>
            <a:endParaRPr b="1" sz="1700">
              <a:solidFill>
                <a:srgbClr val="59595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"/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2286000" y="4594512"/>
            <a:ext cx="3791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</a:rPr>
              <a:t>프로젝트 개요</a:t>
            </a:r>
            <a:endParaRPr sz="41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700">
                <a:solidFill>
                  <a:schemeClr val="lt1"/>
                </a:solidFill>
              </a:rPr>
              <a:t>1.1</a:t>
            </a:r>
            <a:r>
              <a:rPr lang="en-US" sz="1700">
                <a:solidFill>
                  <a:schemeClr val="lt1"/>
                </a:solidFill>
              </a:rPr>
              <a:t> 연구 배경</a:t>
            </a:r>
            <a:endParaRPr sz="17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700">
                <a:solidFill>
                  <a:schemeClr val="lt1"/>
                </a:solidFill>
              </a:rPr>
              <a:t>1.2</a:t>
            </a:r>
            <a:r>
              <a:rPr lang="en-US" sz="1700">
                <a:solidFill>
                  <a:schemeClr val="lt1"/>
                </a:solidFill>
              </a:rPr>
              <a:t> 연구 목적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b="1"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a12813e6a_1_0"/>
          <p:cNvSpPr txBox="1"/>
          <p:nvPr/>
        </p:nvSpPr>
        <p:spPr>
          <a:xfrm>
            <a:off x="584200" y="152400"/>
            <a:ext cx="449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프로젝트 개요</a:t>
            </a:r>
            <a:endParaRPr b="1"/>
          </a:p>
        </p:txBody>
      </p:sp>
      <p:sp>
        <p:nvSpPr>
          <p:cNvPr id="181" name="Google Shape;181;gea12813e6a_1_0"/>
          <p:cNvSpPr txBox="1"/>
          <p:nvPr/>
        </p:nvSpPr>
        <p:spPr>
          <a:xfrm>
            <a:off x="584200" y="708500"/>
            <a:ext cx="31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1.1</a:t>
            </a:r>
            <a:r>
              <a:rPr b="1" lang="en-US" sz="1800">
                <a:solidFill>
                  <a:srgbClr val="3F3F3F"/>
                </a:solidFill>
              </a:rPr>
              <a:t> 연구 배경</a:t>
            </a:r>
            <a:endParaRPr b="1">
              <a:solidFill>
                <a:srgbClr val="323F4F"/>
              </a:solidFill>
            </a:endParaRPr>
          </a:p>
        </p:txBody>
      </p:sp>
      <p:sp>
        <p:nvSpPr>
          <p:cNvPr id="182" name="Google Shape;182;gea12813e6a_1_0"/>
          <p:cNvSpPr/>
          <p:nvPr/>
        </p:nvSpPr>
        <p:spPr>
          <a:xfrm>
            <a:off x="6287874" y="3810025"/>
            <a:ext cx="47154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❚</a:t>
            </a:r>
            <a:r>
              <a:rPr b="1" lang="en-US" sz="1800">
                <a:solidFill>
                  <a:srgbClr val="3F3F3F"/>
                </a:solidFill>
              </a:rPr>
              <a:t> </a:t>
            </a: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아파트 거래량은 부동산 가격의 선행지표로 여겨짐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거래량 증가는 집값 상승 신호로, 감소는 하락 신호로 인식됨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그러나 각종 규제가 더해지면서 아파트 거래량은 줄었지만 매매가는 오히려 상승하는 기현상이 발생</a:t>
            </a:r>
            <a:endParaRPr sz="1900">
              <a:solidFill>
                <a:srgbClr val="3F3F3F"/>
              </a:solidFill>
            </a:endParaRPr>
          </a:p>
        </p:txBody>
      </p:sp>
      <p:pic>
        <p:nvPicPr>
          <p:cNvPr id="183" name="Google Shape;183;gea12813e6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174" y="3157525"/>
            <a:ext cx="5136301" cy="29784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a12813e6a_1_0"/>
          <p:cNvSpPr/>
          <p:nvPr/>
        </p:nvSpPr>
        <p:spPr>
          <a:xfrm>
            <a:off x="6287873" y="3148300"/>
            <a:ext cx="4342800" cy="4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</a:rPr>
              <a:t>1.1</a:t>
            </a:r>
            <a:r>
              <a:rPr b="1" lang="en-US" sz="1800">
                <a:solidFill>
                  <a:srgbClr val="3F3F3F"/>
                </a:solidFill>
              </a:rPr>
              <a:t> 연구 배경</a:t>
            </a:r>
            <a:endParaRPr b="1" sz="1700">
              <a:solidFill>
                <a:srgbClr val="3F3F3F"/>
              </a:solidFill>
            </a:endParaRPr>
          </a:p>
        </p:txBody>
      </p:sp>
      <p:pic>
        <p:nvPicPr>
          <p:cNvPr id="185" name="Google Shape;185;gea12813e6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339" y="2250138"/>
            <a:ext cx="6221743" cy="6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ea12813e6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248" y="2631774"/>
            <a:ext cx="3231275" cy="24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ea12813e6a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800" y="1532075"/>
            <a:ext cx="8943950" cy="6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ea12813e6a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6092" y="1928237"/>
            <a:ext cx="2324680" cy="22406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ea12813e6a_1_0"/>
          <p:cNvSpPr txBox="1"/>
          <p:nvPr/>
        </p:nvSpPr>
        <p:spPr>
          <a:xfrm>
            <a:off x="6318825" y="5904450"/>
            <a:ext cx="4638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0000"/>
                </a:solidFill>
              </a:rPr>
              <a:t>** </a:t>
            </a:r>
            <a:r>
              <a:rPr lang="en-US" sz="900">
                <a:solidFill>
                  <a:srgbClr val="3F3F3F"/>
                </a:solidFill>
              </a:rPr>
              <a:t>아파트 규모는 소형(60㎡ 이하), 중형(60㎡ 초과~85㎡ 이하), 대형(85㎡ 초과)로 구분</a:t>
            </a:r>
            <a:endParaRPr b="1" sz="1200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5963281" y="2238670"/>
            <a:ext cx="5587800" cy="3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</a:rPr>
              <a:t>1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</a:rPr>
              <a:t>❚</a:t>
            </a:r>
            <a:r>
              <a:rPr lang="en-US" sz="1800">
                <a:solidFill>
                  <a:srgbClr val="3F3F3F"/>
                </a:solidFill>
              </a:rPr>
              <a:t> </a:t>
            </a:r>
            <a:r>
              <a:rPr lang="en-US" sz="1700">
                <a:solidFill>
                  <a:srgbClr val="3F3F3F"/>
                </a:solidFill>
              </a:rPr>
              <a:t>국토교통부 홈페이지를 통해 다양한 부동산 거래가 투명하게 공개되고 있음</a:t>
            </a:r>
            <a:endParaRPr sz="17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❚ </a:t>
            </a:r>
            <a:r>
              <a:rPr lang="en-US" sz="1700">
                <a:solidFill>
                  <a:srgbClr val="3F3F3F"/>
                </a:solidFill>
              </a:rPr>
              <a:t>서울시 아파트의 경우 매년 약 10만 개의 거래 정보가 공개 되어 부동산 동향을 쉽게 파악할 수 있는 인프라가 구축된 상황</a:t>
            </a:r>
            <a:endParaRPr sz="17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❚</a:t>
            </a:r>
            <a:r>
              <a:rPr b="1" lang="en-US" sz="1800">
                <a:solidFill>
                  <a:srgbClr val="3F3F3F"/>
                </a:solidFill>
              </a:rPr>
              <a:t> </a:t>
            </a:r>
            <a:r>
              <a:rPr lang="en-US" sz="1700">
                <a:solidFill>
                  <a:srgbClr val="3F3F3F"/>
                </a:solidFill>
              </a:rPr>
              <a:t>KOSIS(국가통계포털) 사이트를 통해 매년</a:t>
            </a:r>
            <a:r>
              <a:rPr lang="en-US" sz="1800">
                <a:solidFill>
                  <a:srgbClr val="3F3F3F"/>
                </a:solidFill>
              </a:rPr>
              <a:t> </a:t>
            </a:r>
            <a:r>
              <a:rPr lang="en-US" sz="1700">
                <a:solidFill>
                  <a:srgbClr val="3F3F3F"/>
                </a:solidFill>
              </a:rPr>
              <a:t>서울시 자치구별, 거주형태별 가구원 통계 파악 가능</a:t>
            </a:r>
            <a:endParaRPr sz="1700">
              <a:solidFill>
                <a:srgbClr val="3F3F3F"/>
              </a:solidFill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84200" y="152400"/>
            <a:ext cx="449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프로젝트 개요</a:t>
            </a:r>
            <a:endParaRPr b="1"/>
          </a:p>
        </p:txBody>
      </p:sp>
      <p:sp>
        <p:nvSpPr>
          <p:cNvPr id="196" name="Google Shape;196;p5"/>
          <p:cNvSpPr txBox="1"/>
          <p:nvPr/>
        </p:nvSpPr>
        <p:spPr>
          <a:xfrm>
            <a:off x="584200" y="708500"/>
            <a:ext cx="31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1.1</a:t>
            </a:r>
            <a:r>
              <a:rPr b="1" lang="en-US" sz="1800">
                <a:solidFill>
                  <a:srgbClr val="3F3F3F"/>
                </a:solidFill>
              </a:rPr>
              <a:t> 연구 배경</a:t>
            </a:r>
            <a:endParaRPr b="1">
              <a:solidFill>
                <a:srgbClr val="323F4F"/>
              </a:solidFill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931" y="1289320"/>
            <a:ext cx="9060749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31" y="2238670"/>
            <a:ext cx="5043600" cy="239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4481" y="4837757"/>
            <a:ext cx="2546125" cy="13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775" y="4062700"/>
            <a:ext cx="1843525" cy="21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/>
          <p:nvPr/>
        </p:nvSpPr>
        <p:spPr>
          <a:xfrm>
            <a:off x="5963281" y="2238670"/>
            <a:ext cx="5587800" cy="48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</a:rPr>
              <a:t>1.1</a:t>
            </a:r>
            <a:r>
              <a:rPr b="1" lang="en-US" sz="1800">
                <a:solidFill>
                  <a:srgbClr val="3F3F3F"/>
                </a:solidFill>
              </a:rPr>
              <a:t> 연구 배경</a:t>
            </a:r>
            <a:endParaRPr b="1" sz="1700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9a915d5f0_1_0"/>
          <p:cNvSpPr/>
          <p:nvPr/>
        </p:nvSpPr>
        <p:spPr>
          <a:xfrm>
            <a:off x="6084825" y="1368753"/>
            <a:ext cx="5787000" cy="4788900"/>
          </a:xfrm>
          <a:prstGeom prst="downArrowCallout">
            <a:avLst>
              <a:gd fmla="val 20197" name="adj1"/>
              <a:gd fmla="val 25000" name="adj2"/>
              <a:gd fmla="val 23329" name="adj3"/>
              <a:gd fmla="val 70950" name="adj4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e9a915d5f0_1_0"/>
          <p:cNvSpPr txBox="1"/>
          <p:nvPr/>
        </p:nvSpPr>
        <p:spPr>
          <a:xfrm>
            <a:off x="584200" y="152400"/>
            <a:ext cx="449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프로젝트 개요</a:t>
            </a:r>
            <a:endParaRPr b="1"/>
          </a:p>
        </p:txBody>
      </p:sp>
      <p:sp>
        <p:nvSpPr>
          <p:cNvPr id="208" name="Google Shape;208;ge9a915d5f0_1_0"/>
          <p:cNvSpPr txBox="1"/>
          <p:nvPr/>
        </p:nvSpPr>
        <p:spPr>
          <a:xfrm>
            <a:off x="584200" y="708500"/>
            <a:ext cx="23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1</a:t>
            </a:r>
            <a:r>
              <a:rPr b="1" lang="en-US" sz="1800">
                <a:solidFill>
                  <a:schemeClr val="accent1"/>
                </a:solidFill>
              </a:rPr>
              <a:t>.2</a:t>
            </a:r>
            <a:r>
              <a:rPr b="1" lang="en-US" sz="1800">
                <a:solidFill>
                  <a:srgbClr val="3F3F3F"/>
                </a:solidFill>
              </a:rPr>
              <a:t> </a:t>
            </a:r>
            <a:r>
              <a:rPr b="1" lang="en-US" sz="1800">
                <a:solidFill>
                  <a:srgbClr val="3F3F3F"/>
                </a:solidFill>
              </a:rPr>
              <a:t>연구 </a:t>
            </a:r>
            <a:r>
              <a:rPr b="1" lang="en-US" sz="1800">
                <a:solidFill>
                  <a:srgbClr val="3F3F3F"/>
                </a:solidFill>
              </a:rPr>
              <a:t>목적</a:t>
            </a:r>
            <a:endParaRPr sz="1900">
              <a:solidFill>
                <a:srgbClr val="3F3F3F"/>
              </a:solidFill>
            </a:endParaRPr>
          </a:p>
        </p:txBody>
      </p:sp>
      <p:pic>
        <p:nvPicPr>
          <p:cNvPr id="209" name="Google Shape;209;ge9a915d5f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5" y="1306617"/>
            <a:ext cx="5390775" cy="495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e9a915d5f0_1_0"/>
          <p:cNvSpPr/>
          <p:nvPr/>
        </p:nvSpPr>
        <p:spPr>
          <a:xfrm>
            <a:off x="6168790" y="2103750"/>
            <a:ext cx="5587800" cy="2559900"/>
          </a:xfrm>
          <a:prstGeom prst="rect">
            <a:avLst/>
          </a:prstGeom>
          <a:solidFill>
            <a:srgbClr val="E6EC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</a:rPr>
              <a:t>❚</a:t>
            </a:r>
            <a:r>
              <a:rPr lang="en-US" sz="1800">
                <a:solidFill>
                  <a:srgbClr val="3F3F3F"/>
                </a:solidFill>
              </a:rPr>
              <a:t> </a:t>
            </a:r>
            <a:r>
              <a:rPr lang="en-US" sz="1700">
                <a:solidFill>
                  <a:srgbClr val="3F3F3F"/>
                </a:solidFill>
              </a:rPr>
              <a:t>서울시 아파트 실거래 및 가구원 통계 데이터 활용</a:t>
            </a:r>
            <a:endParaRPr sz="17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❚ </a:t>
            </a:r>
            <a:r>
              <a:rPr lang="en-US" sz="1700">
                <a:solidFill>
                  <a:srgbClr val="3F3F3F"/>
                </a:solidFill>
              </a:rPr>
              <a:t>가구원 변동 추이에 따른 아파트 실거래 변화를 파악하고자 함</a:t>
            </a:r>
            <a:endParaRPr sz="17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❚</a:t>
            </a:r>
            <a:r>
              <a:rPr b="1" lang="en-US" sz="1800">
                <a:solidFill>
                  <a:srgbClr val="3F3F3F"/>
                </a:solidFill>
              </a:rPr>
              <a:t> </a:t>
            </a:r>
            <a:r>
              <a:rPr lang="en-US" sz="1700">
                <a:solidFill>
                  <a:srgbClr val="3F3F3F"/>
                </a:solidFill>
              </a:rPr>
              <a:t>가구원, 아파트 규모, 실거래가, 연도별 정보를 통해 자치구 지역적 동향을 분석하여 부동산 시장 흐름을 시각화하고자 함</a:t>
            </a:r>
            <a:endParaRPr sz="1700">
              <a:solidFill>
                <a:srgbClr val="3F3F3F"/>
              </a:solidFill>
            </a:endParaRPr>
          </a:p>
        </p:txBody>
      </p:sp>
      <p:sp>
        <p:nvSpPr>
          <p:cNvPr id="211" name="Google Shape;211;ge9a915d5f0_1_0"/>
          <p:cNvSpPr/>
          <p:nvPr/>
        </p:nvSpPr>
        <p:spPr>
          <a:xfrm>
            <a:off x="381250" y="4632650"/>
            <a:ext cx="3697434" cy="1319706"/>
          </a:xfrm>
          <a:prstGeom prst="flowChartDocumen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e9a915d5f0_1_0"/>
          <p:cNvSpPr/>
          <p:nvPr/>
        </p:nvSpPr>
        <p:spPr>
          <a:xfrm>
            <a:off x="381250" y="4663650"/>
            <a:ext cx="38196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600">
                <a:solidFill>
                  <a:srgbClr val="3F3F3F"/>
                </a:solidFill>
              </a:rPr>
              <a:t>1인 가구 비중은  24%  →  </a:t>
            </a:r>
            <a:r>
              <a:rPr b="1" lang="en-US" sz="1600">
                <a:solidFill>
                  <a:srgbClr val="CC0000"/>
                </a:solidFill>
              </a:rPr>
              <a:t>33%</a:t>
            </a:r>
            <a:r>
              <a:rPr b="1" lang="en-US" sz="1600">
                <a:solidFill>
                  <a:srgbClr val="3F3F3F"/>
                </a:solidFill>
              </a:rPr>
              <a:t>  증가 ↑</a:t>
            </a:r>
            <a:endParaRPr b="1" sz="1600">
              <a:solidFill>
                <a:srgbClr val="3F3F3F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rgbClr val="3F3F3F"/>
                </a:solidFill>
              </a:rPr>
              <a:t>                     (2010년)         (2020년)</a:t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00">
                <a:solidFill>
                  <a:srgbClr val="3F3F3F"/>
                </a:solidFill>
              </a:rPr>
              <a:t>     </a:t>
            </a:r>
            <a:endParaRPr b="1" sz="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600">
                <a:solidFill>
                  <a:srgbClr val="3F3F3F"/>
                </a:solidFill>
              </a:rPr>
              <a:t>소형 아파트 거래량 증가 ↑</a:t>
            </a:r>
            <a:endParaRPr sz="1000">
              <a:solidFill>
                <a:srgbClr val="3F3F3F"/>
              </a:solidFill>
            </a:endParaRPr>
          </a:p>
        </p:txBody>
      </p:sp>
      <p:sp>
        <p:nvSpPr>
          <p:cNvPr id="213" name="Google Shape;213;ge9a915d5f0_1_0"/>
          <p:cNvSpPr/>
          <p:nvPr/>
        </p:nvSpPr>
        <p:spPr>
          <a:xfrm>
            <a:off x="6194490" y="1503708"/>
            <a:ext cx="5587800" cy="49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</a:rPr>
              <a:t>1.2</a:t>
            </a:r>
            <a:r>
              <a:rPr b="1" lang="en-US" sz="1800">
                <a:solidFill>
                  <a:srgbClr val="3F3F3F"/>
                </a:solidFill>
              </a:rPr>
              <a:t> 연구 목적</a:t>
            </a:r>
            <a:endParaRPr b="1" sz="1700">
              <a:solidFill>
                <a:srgbClr val="3F3F3F"/>
              </a:solidFill>
            </a:endParaRPr>
          </a:p>
        </p:txBody>
      </p:sp>
      <p:sp>
        <p:nvSpPr>
          <p:cNvPr id="214" name="Google Shape;214;ge9a915d5f0_1_0"/>
          <p:cNvSpPr/>
          <p:nvPr/>
        </p:nvSpPr>
        <p:spPr>
          <a:xfrm>
            <a:off x="6184425" y="5191253"/>
            <a:ext cx="5587800" cy="77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주제 :</a:t>
            </a:r>
            <a:r>
              <a:rPr b="1" lang="en-US" sz="1800">
                <a:solidFill>
                  <a:srgbClr val="3F3F3F"/>
                </a:solidFill>
              </a:rPr>
              <a:t> </a:t>
            </a:r>
            <a:r>
              <a:rPr b="1" lang="en-US" sz="1900">
                <a:solidFill>
                  <a:srgbClr val="006482"/>
                </a:solidFill>
              </a:rPr>
              <a:t>서울시 아파트 실거래 데이터를 활용한</a:t>
            </a:r>
            <a:endParaRPr b="1" sz="1900">
              <a:solidFill>
                <a:srgbClr val="00648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6482"/>
                </a:solidFill>
              </a:rPr>
              <a:t>아파트 규모별 수요 예측</a:t>
            </a:r>
            <a:endParaRPr b="1" sz="1900">
              <a:solidFill>
                <a:srgbClr val="00648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/>
          <p:nvPr/>
        </p:nvSpPr>
        <p:spPr>
          <a:xfrm>
            <a:off x="1981200" y="4413926"/>
            <a:ext cx="10210800" cy="145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 txBox="1"/>
          <p:nvPr/>
        </p:nvSpPr>
        <p:spPr>
          <a:xfrm>
            <a:off x="2286000" y="4594512"/>
            <a:ext cx="3791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100">
                <a:solidFill>
                  <a:schemeClr val="lt1"/>
                </a:solidFill>
              </a:rPr>
              <a:t>DBM</a:t>
            </a:r>
            <a:r>
              <a:rPr lang="en-US" sz="4100">
                <a:solidFill>
                  <a:schemeClr val="lt1"/>
                </a:solidFill>
              </a:rPr>
              <a:t>S</a:t>
            </a:r>
            <a:endParaRPr sz="41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700">
                <a:solidFill>
                  <a:schemeClr val="lt1"/>
                </a:solidFill>
              </a:rPr>
              <a:t>2.1</a:t>
            </a:r>
            <a:r>
              <a:rPr lang="en-US" sz="1700">
                <a:solidFill>
                  <a:schemeClr val="lt1"/>
                </a:solidFill>
              </a:rPr>
              <a:t> Data 수집/저장 흐름도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b="1"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B6CE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2"/>
          <p:cNvSpPr/>
          <p:nvPr/>
        </p:nvSpPr>
        <p:spPr>
          <a:xfrm>
            <a:off x="4570228" y="1903228"/>
            <a:ext cx="3051600" cy="305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4417825" y="2333441"/>
            <a:ext cx="1817400" cy="58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4591500" y="2333441"/>
            <a:ext cx="15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</a:rPr>
              <a:t>DBMS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4286700" y="2985939"/>
            <a:ext cx="31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2.1</a:t>
            </a:r>
            <a:r>
              <a:rPr b="1" lang="en-US" sz="1800">
                <a:solidFill>
                  <a:srgbClr val="3F3F3F"/>
                </a:solidFill>
              </a:rPr>
              <a:t> </a:t>
            </a:r>
            <a:r>
              <a:rPr b="1" lang="en-US" sz="1600">
                <a:solidFill>
                  <a:srgbClr val="3F3F3F"/>
                </a:solidFill>
              </a:rPr>
              <a:t>Data 수집/정제 흐름도</a:t>
            </a:r>
            <a:endParaRPr b="1" sz="1200">
              <a:solidFill>
                <a:srgbClr val="323F4F"/>
              </a:solidFill>
            </a:endParaRPr>
          </a:p>
        </p:txBody>
      </p:sp>
      <p:cxnSp>
        <p:nvCxnSpPr>
          <p:cNvPr id="233" name="Google Shape;233;p12"/>
          <p:cNvCxnSpPr/>
          <p:nvPr/>
        </p:nvCxnSpPr>
        <p:spPr>
          <a:xfrm>
            <a:off x="4751816" y="3447199"/>
            <a:ext cx="2687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541" y="3617533"/>
            <a:ext cx="1708950" cy="10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/>
          <p:nvPr/>
        </p:nvSpPr>
        <p:spPr>
          <a:xfrm>
            <a:off x="8272375" y="1020175"/>
            <a:ext cx="2185800" cy="2185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669800" y="1074900"/>
            <a:ext cx="1757700" cy="1817400"/>
          </a:xfrm>
          <a:prstGeom prst="ellipse">
            <a:avLst/>
          </a:prstGeom>
          <a:solidFill>
            <a:srgbClr val="E6EC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5">
            <a:alphaModFix/>
          </a:blip>
          <a:srcRect b="-4255" l="2570" r="-2569" t="10525"/>
          <a:stretch/>
        </p:blipFill>
        <p:spPr>
          <a:xfrm>
            <a:off x="844859" y="1490121"/>
            <a:ext cx="1459445" cy="1038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/>
          <p:nvPr/>
        </p:nvSpPr>
        <p:spPr>
          <a:xfrm>
            <a:off x="2166100" y="685200"/>
            <a:ext cx="1504500" cy="15045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187" y="825817"/>
            <a:ext cx="924814" cy="119178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2"/>
          <p:cNvSpPr/>
          <p:nvPr/>
        </p:nvSpPr>
        <p:spPr>
          <a:xfrm>
            <a:off x="1459375" y="3446216"/>
            <a:ext cx="2399400" cy="2399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2025" y="3513625"/>
            <a:ext cx="1601926" cy="2264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12"/>
          <p:cNvCxnSpPr>
            <a:stCxn id="237" idx="2"/>
          </p:cNvCxnSpPr>
          <p:nvPr/>
        </p:nvCxnSpPr>
        <p:spPr>
          <a:xfrm>
            <a:off x="1574581" y="2528679"/>
            <a:ext cx="999300" cy="11658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43" name="Google Shape;243;p12"/>
          <p:cNvCxnSpPr/>
          <p:nvPr/>
        </p:nvCxnSpPr>
        <p:spPr>
          <a:xfrm flipH="1">
            <a:off x="2796788" y="2017525"/>
            <a:ext cx="88800" cy="1634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oval"/>
            <a:tailEnd len="med" w="med" type="stealth"/>
          </a:ln>
        </p:spPr>
      </p:cxnSp>
      <p:pic>
        <p:nvPicPr>
          <p:cNvPr id="244" name="Google Shape;24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23240" y="1364642"/>
            <a:ext cx="1504500" cy="15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/>
          <p:nvPr/>
        </p:nvSpPr>
        <p:spPr>
          <a:xfrm>
            <a:off x="7842850" y="4149284"/>
            <a:ext cx="2058000" cy="2036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67331" y="4371421"/>
            <a:ext cx="1609011" cy="159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2"/>
          <p:cNvSpPr/>
          <p:nvPr/>
        </p:nvSpPr>
        <p:spPr>
          <a:xfrm>
            <a:off x="9655225" y="4084100"/>
            <a:ext cx="1172700" cy="119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02010" y="4282699"/>
            <a:ext cx="847662" cy="788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12"/>
          <p:cNvCxnSpPr>
            <a:endCxn id="244" idx="1"/>
          </p:cNvCxnSpPr>
          <p:nvPr/>
        </p:nvCxnSpPr>
        <p:spPr>
          <a:xfrm flipH="1" rot="10800000">
            <a:off x="7223140" y="2116892"/>
            <a:ext cx="1400100" cy="597900"/>
          </a:xfrm>
          <a:prstGeom prst="curvedConnector3">
            <a:avLst>
              <a:gd fmla="val 30752" name="adj1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12"/>
          <p:cNvCxnSpPr>
            <a:endCxn id="245" idx="0"/>
          </p:cNvCxnSpPr>
          <p:nvPr/>
        </p:nvCxnSpPr>
        <p:spPr>
          <a:xfrm flipH="1" rot="10800000">
            <a:off x="7030150" y="4149284"/>
            <a:ext cx="1841700" cy="133500"/>
          </a:xfrm>
          <a:prstGeom prst="curvedConnector4">
            <a:avLst>
              <a:gd fmla="val 22064" name="adj1"/>
              <a:gd fmla="val 278371" name="adj2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12"/>
          <p:cNvCxnSpPr/>
          <p:nvPr/>
        </p:nvCxnSpPr>
        <p:spPr>
          <a:xfrm flipH="1" rot="10800000">
            <a:off x="3442001" y="3755151"/>
            <a:ext cx="1545600" cy="789900"/>
          </a:xfrm>
          <a:prstGeom prst="curvedConnector3">
            <a:avLst>
              <a:gd fmla="val 59212" name="adj1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12"/>
          <p:cNvSpPr/>
          <p:nvPr/>
        </p:nvSpPr>
        <p:spPr>
          <a:xfrm>
            <a:off x="4486225" y="4249025"/>
            <a:ext cx="609600" cy="4398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민규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5427400" y="1659700"/>
            <a:ext cx="609600" cy="4398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태우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6246815" y="4773059"/>
            <a:ext cx="609600" cy="4398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지해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6875750" y="2006975"/>
            <a:ext cx="609600" cy="4398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명철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256" name="Google Shape;256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9800" y="1172805"/>
            <a:ext cx="847675" cy="31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09324" y="727149"/>
            <a:ext cx="710775" cy="210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12"/>
          <p:cNvCxnSpPr/>
          <p:nvPr/>
        </p:nvCxnSpPr>
        <p:spPr>
          <a:xfrm rot="-5400000">
            <a:off x="6269125" y="1339775"/>
            <a:ext cx="910200" cy="576600"/>
          </a:xfrm>
          <a:prstGeom prst="curvedConnector3">
            <a:avLst>
              <a:gd fmla="val 35209" name="adj1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12"/>
          <p:cNvSpPr/>
          <p:nvPr/>
        </p:nvSpPr>
        <p:spPr>
          <a:xfrm>
            <a:off x="6721775" y="739900"/>
            <a:ext cx="924900" cy="92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92244" y="914538"/>
            <a:ext cx="576599" cy="57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CF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8c5b43dec_5_93"/>
          <p:cNvSpPr txBox="1"/>
          <p:nvPr/>
        </p:nvSpPr>
        <p:spPr>
          <a:xfrm>
            <a:off x="618450" y="152400"/>
            <a:ext cx="226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23F4F"/>
                </a:solidFill>
              </a:rPr>
              <a:t>DBMS</a:t>
            </a:r>
            <a:endParaRPr b="1"/>
          </a:p>
        </p:txBody>
      </p:sp>
      <p:sp>
        <p:nvSpPr>
          <p:cNvPr id="266" name="Google Shape;266;ge8c5b43dec_5_93"/>
          <p:cNvSpPr/>
          <p:nvPr/>
        </p:nvSpPr>
        <p:spPr>
          <a:xfrm>
            <a:off x="1926650" y="2056217"/>
            <a:ext cx="1461418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수집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e8c5b43dec_5_93"/>
          <p:cNvSpPr/>
          <p:nvPr/>
        </p:nvSpPr>
        <p:spPr>
          <a:xfrm>
            <a:off x="1926650" y="3233021"/>
            <a:ext cx="1461418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적재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e8c5b43dec_5_93"/>
          <p:cNvSpPr/>
          <p:nvPr/>
        </p:nvSpPr>
        <p:spPr>
          <a:xfrm>
            <a:off x="3885747" y="2041850"/>
            <a:ext cx="3730774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-US" sz="1700">
                <a:solidFill>
                  <a:schemeClr val="dk1"/>
                </a:solidFill>
              </a:rPr>
              <a:t>내 ,외부 데이터 연동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csv형식 외부 데이터 수집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69" name="Google Shape;269;ge8c5b43dec_5_93"/>
          <p:cNvSpPr/>
          <p:nvPr/>
        </p:nvSpPr>
        <p:spPr>
          <a:xfrm>
            <a:off x="1926650" y="4409825"/>
            <a:ext cx="1461418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처리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e8c5b43dec_5_93"/>
          <p:cNvSpPr/>
          <p:nvPr/>
        </p:nvSpPr>
        <p:spPr>
          <a:xfrm>
            <a:off x="1926650" y="5586629"/>
            <a:ext cx="1461418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분석/응용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e8c5b43dec_5_93"/>
          <p:cNvSpPr txBox="1"/>
          <p:nvPr/>
        </p:nvSpPr>
        <p:spPr>
          <a:xfrm>
            <a:off x="2134902" y="1346988"/>
            <a:ext cx="1044900" cy="4926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단계</a:t>
            </a:r>
            <a:endParaRPr b="1" sz="2500">
              <a:solidFill>
                <a:schemeClr val="dk2"/>
              </a:solidFill>
            </a:endParaRPr>
          </a:p>
        </p:txBody>
      </p:sp>
      <p:sp>
        <p:nvSpPr>
          <p:cNvPr id="272" name="Google Shape;272;ge8c5b43dec_5_93"/>
          <p:cNvSpPr txBox="1"/>
          <p:nvPr/>
        </p:nvSpPr>
        <p:spPr>
          <a:xfrm>
            <a:off x="5228690" y="1347000"/>
            <a:ext cx="1044900" cy="4926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역할</a:t>
            </a:r>
            <a:endParaRPr b="1" sz="2500">
              <a:solidFill>
                <a:schemeClr val="dk2"/>
              </a:solidFill>
            </a:endParaRPr>
          </a:p>
        </p:txBody>
      </p:sp>
      <p:sp>
        <p:nvSpPr>
          <p:cNvPr id="273" name="Google Shape;273;ge8c5b43dec_5_93"/>
          <p:cNvSpPr txBox="1"/>
          <p:nvPr/>
        </p:nvSpPr>
        <p:spPr>
          <a:xfrm>
            <a:off x="8610989" y="1347000"/>
            <a:ext cx="1296600" cy="492600"/>
          </a:xfrm>
          <a:prstGeom prst="rect">
            <a:avLst/>
          </a:prstGeom>
          <a:solidFill>
            <a:srgbClr val="CAD7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활용 기술</a:t>
            </a:r>
            <a:endParaRPr b="1" sz="2500">
              <a:solidFill>
                <a:schemeClr val="dk2"/>
              </a:solidFill>
            </a:endParaRPr>
          </a:p>
        </p:txBody>
      </p:sp>
      <p:sp>
        <p:nvSpPr>
          <p:cNvPr id="274" name="Google Shape;274;ge8c5b43dec_5_93"/>
          <p:cNvSpPr/>
          <p:nvPr/>
        </p:nvSpPr>
        <p:spPr>
          <a:xfrm>
            <a:off x="8084182" y="2041850"/>
            <a:ext cx="2316882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AWS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ge8c5b43dec_5_93"/>
          <p:cNvCxnSpPr/>
          <p:nvPr/>
        </p:nvCxnSpPr>
        <p:spPr>
          <a:xfrm>
            <a:off x="2660463" y="4039518"/>
            <a:ext cx="0" cy="3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ge8c5b43dec_5_93"/>
          <p:cNvCxnSpPr/>
          <p:nvPr/>
        </p:nvCxnSpPr>
        <p:spPr>
          <a:xfrm>
            <a:off x="2660463" y="2862714"/>
            <a:ext cx="0" cy="3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ge8c5b43dec_5_93"/>
          <p:cNvCxnSpPr/>
          <p:nvPr/>
        </p:nvCxnSpPr>
        <p:spPr>
          <a:xfrm>
            <a:off x="2660463" y="5216322"/>
            <a:ext cx="0" cy="3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ge8c5b43dec_5_93"/>
          <p:cNvSpPr/>
          <p:nvPr/>
        </p:nvSpPr>
        <p:spPr>
          <a:xfrm>
            <a:off x="3885747" y="3218655"/>
            <a:ext cx="3730774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AWS서버와 MySQL 연동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MySQL에 DB적재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79" name="Google Shape;279;ge8c5b43dec_5_93"/>
          <p:cNvSpPr/>
          <p:nvPr/>
        </p:nvSpPr>
        <p:spPr>
          <a:xfrm>
            <a:off x="3885747" y="4395459"/>
            <a:ext cx="3730774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수집한 데이터 변환, 축소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80" name="Google Shape;280;ge8c5b43dec_5_93"/>
          <p:cNvSpPr/>
          <p:nvPr/>
        </p:nvSpPr>
        <p:spPr>
          <a:xfrm>
            <a:off x="3885747" y="5572263"/>
            <a:ext cx="3730774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데이터 시각화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대시보드 표현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81" name="Google Shape;281;ge8c5b43dec_5_93"/>
          <p:cNvSpPr/>
          <p:nvPr/>
        </p:nvSpPr>
        <p:spPr>
          <a:xfrm>
            <a:off x="8084182" y="3218654"/>
            <a:ext cx="2316882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Data Import / export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MySQL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e8c5b43dec_5_93"/>
          <p:cNvSpPr/>
          <p:nvPr/>
        </p:nvSpPr>
        <p:spPr>
          <a:xfrm>
            <a:off x="8084182" y="4395459"/>
            <a:ext cx="2316882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Python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Jupyter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8c5b43dec_5_93"/>
          <p:cNvSpPr/>
          <p:nvPr/>
        </p:nvSpPr>
        <p:spPr>
          <a:xfrm>
            <a:off x="8100851" y="5572264"/>
            <a:ext cx="2316882" cy="754471"/>
          </a:xfrm>
          <a:custGeom>
            <a:rect b="b" l="l" r="r" t="t"/>
            <a:pathLst>
              <a:path extrusionOk="0" h="1188144" w="2376289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Pandas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Tableau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ge8c5b43dec_5_93"/>
          <p:cNvCxnSpPr/>
          <p:nvPr/>
        </p:nvCxnSpPr>
        <p:spPr>
          <a:xfrm>
            <a:off x="1228812" y="2062225"/>
            <a:ext cx="2400" cy="4258500"/>
          </a:xfrm>
          <a:prstGeom prst="straightConnector1">
            <a:avLst/>
          </a:prstGeom>
          <a:noFill/>
          <a:ln cap="flat" cmpd="sng" w="76200">
            <a:solidFill>
              <a:srgbClr val="CAD7E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5" name="Google Shape;285;ge8c5b43dec_5_93"/>
          <p:cNvSpPr txBox="1"/>
          <p:nvPr/>
        </p:nvSpPr>
        <p:spPr>
          <a:xfrm>
            <a:off x="584200" y="708500"/>
            <a:ext cx="336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>
                <a:solidFill>
                  <a:schemeClr val="accent1"/>
                </a:solidFill>
              </a:rPr>
              <a:t>2.1</a:t>
            </a:r>
            <a:r>
              <a:rPr b="1" lang="en-US" sz="1800">
                <a:solidFill>
                  <a:srgbClr val="3F3F3F"/>
                </a:solidFill>
              </a:rPr>
              <a:t> Data 수집/저장 흐름도</a:t>
            </a:r>
            <a:endParaRPr b="1">
              <a:solidFill>
                <a:srgbClr val="323F4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사용자 지정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2021-06-13T09:03:46Z</dcterms:created>
  <dc:creator>Yu Saebyeol</dc:creator>
</cp:coreProperties>
</file>